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3"/>
    <p:sldId id="298" r:id="rId4"/>
    <p:sldId id="374" r:id="rId5"/>
    <p:sldId id="311" r:id="rId6"/>
    <p:sldId id="376" r:id="rId8"/>
    <p:sldId id="375" r:id="rId9"/>
    <p:sldId id="377" r:id="rId10"/>
    <p:sldId id="378" r:id="rId11"/>
    <p:sldId id="312" r:id="rId12"/>
    <p:sldId id="379" r:id="rId13"/>
    <p:sldId id="316" r:id="rId14"/>
    <p:sldId id="330" r:id="rId15"/>
    <p:sldId id="314" r:id="rId16"/>
    <p:sldId id="315" r:id="rId17"/>
    <p:sldId id="380" r:id="rId18"/>
    <p:sldId id="294" r:id="rId19"/>
    <p:sldId id="381" r:id="rId20"/>
    <p:sldId id="382" r:id="rId21"/>
    <p:sldId id="383" r:id="rId22"/>
    <p:sldId id="384" r:id="rId23"/>
    <p:sldId id="385" r:id="rId24"/>
    <p:sldId id="386" r:id="rId25"/>
    <p:sldId id="329" r:id="rId26"/>
    <p:sldId id="388" r:id="rId27"/>
    <p:sldId id="389" r:id="rId28"/>
    <p:sldId id="387" r:id="rId29"/>
    <p:sldId id="390" r:id="rId30"/>
    <p:sldId id="391" r:id="rId31"/>
    <p:sldId id="318" r:id="rId32"/>
    <p:sldId id="319" r:id="rId33"/>
    <p:sldId id="320" r:id="rId34"/>
    <p:sldId id="333" r:id="rId35"/>
    <p:sldId id="332" r:id="rId36"/>
    <p:sldId id="334" r:id="rId37"/>
    <p:sldId id="327" r:id="rId38"/>
    <p:sldId id="392" r:id="rId39"/>
    <p:sldId id="335" r:id="rId40"/>
    <p:sldId id="393" r:id="rId41"/>
    <p:sldId id="337" r:id="rId42"/>
    <p:sldId id="338" r:id="rId43"/>
    <p:sldId id="339" r:id="rId44"/>
    <p:sldId id="347" r:id="rId45"/>
    <p:sldId id="344" r:id="rId46"/>
    <p:sldId id="345" r:id="rId47"/>
    <p:sldId id="346" r:id="rId48"/>
    <p:sldId id="348" r:id="rId49"/>
    <p:sldId id="349" r:id="rId50"/>
    <p:sldId id="371" r:id="rId51"/>
    <p:sldId id="394" r:id="rId52"/>
    <p:sldId id="355" r:id="rId53"/>
    <p:sldId id="356" r:id="rId54"/>
    <p:sldId id="357" r:id="rId55"/>
    <p:sldId id="396" r:id="rId56"/>
    <p:sldId id="395" r:id="rId57"/>
    <p:sldId id="341" r:id="rId58"/>
    <p:sldId id="342" r:id="rId59"/>
    <p:sldId id="343" r:id="rId60"/>
    <p:sldId id="372" r:id="rId61"/>
    <p:sldId id="350" r:id="rId62"/>
    <p:sldId id="351" r:id="rId63"/>
    <p:sldId id="352" r:id="rId64"/>
    <p:sldId id="353" r:id="rId65"/>
    <p:sldId id="354" r:id="rId66"/>
    <p:sldId id="359" r:id="rId67"/>
    <p:sldId id="360" r:id="rId68"/>
    <p:sldId id="361" r:id="rId69"/>
    <p:sldId id="362" r:id="rId70"/>
    <p:sldId id="363" r:id="rId71"/>
    <p:sldId id="365" r:id="rId72"/>
    <p:sldId id="366" r:id="rId73"/>
    <p:sldId id="399" r:id="rId74"/>
    <p:sldId id="398" r:id="rId75"/>
    <p:sldId id="367" r:id="rId76"/>
    <p:sldId id="368" r:id="rId77"/>
    <p:sldId id="369" r:id="rId78"/>
    <p:sldId id="370" r:id="rId79"/>
    <p:sldId id="373" r:id="rId80"/>
    <p:sldId id="400" r:id="rId81"/>
    <p:sldId id="401" r:id="rId82"/>
    <p:sldId id="402" r:id="rId83"/>
    <p:sldId id="410" r:id="rId84"/>
    <p:sldId id="404" r:id="rId85"/>
    <p:sldId id="406" r:id="rId86"/>
    <p:sldId id="643" r:id="rId87"/>
    <p:sldId id="644" r:id="rId88"/>
    <p:sldId id="405" r:id="rId89"/>
    <p:sldId id="403" r:id="rId90"/>
    <p:sldId id="408" r:id="rId91"/>
    <p:sldId id="409" r:id="rId92"/>
    <p:sldId id="645" r:id="rId93"/>
    <p:sldId id="407" r:id="rId94"/>
    <p:sldId id="646" r:id="rId95"/>
    <p:sldId id="411" r:id="rId96"/>
    <p:sldId id="412" r:id="rId97"/>
    <p:sldId id="413" r:id="rId98"/>
    <p:sldId id="638" r:id="rId99"/>
    <p:sldId id="639" r:id="rId100"/>
    <p:sldId id="640" r:id="rId101"/>
    <p:sldId id="641" r:id="rId102"/>
    <p:sldId id="642" r:id="rId103"/>
    <p:sldId id="647" r:id="rId104"/>
    <p:sldId id="648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0" autoAdjust="0"/>
  </p:normalViewPr>
  <p:slideViewPr>
    <p:cSldViewPr snapToGrid="0" snapToObjects="1">
      <p:cViewPr varScale="1">
        <p:scale>
          <a:sx n="96" d="100"/>
          <a:sy n="96" d="100"/>
        </p:scale>
        <p:origin x="1224" y="78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1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 give an example of dices,   P(X&lt;4),  etc.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6597C0-C2BA-4BD1-A249-152218FA039B}" type="slidenum">
              <a:rPr lang="en-US" altLang="zh-CN"/>
            </a:fld>
            <a:endParaRPr lang="en-US" altLang="zh-CN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17B0068-8159-4C1B-993D-2C4DAC907B37}" type="slidenum">
              <a:rPr lang="en-US" altLang="zh-CN"/>
            </a:fld>
            <a:endParaRPr lang="en-US" altLang="zh-CN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329EFAB-D543-4954-BE1E-4577EF7A48CA}" type="slidenum">
              <a:rPr lang="en-US" altLang="zh-CN"/>
            </a:fld>
            <a:endParaRPr lang="en-US" altLang="zh-CN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F3A7B67-248A-42AB-82BF-D3C0AD8A1443}" type="slidenum">
              <a:rPr lang="en-US" altLang="zh-CN"/>
            </a:fld>
            <a:endParaRPr lang="en-US" altLang="zh-CN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F00FC2A-CAAD-4EFD-829E-0F2F23440F85}" type="slidenum">
              <a:rPr lang="en-US" altLang="zh-CN"/>
            </a:fld>
            <a:endParaRPr lang="en-US" altLang="zh-CN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Box 6"/>
          <p:cNvSpPr txBox="1"/>
          <p:nvPr userDrawn="1"/>
        </p:nvSpPr>
        <p:spPr>
          <a:xfrm>
            <a:off x="685800" y="682560"/>
            <a:ext cx="5191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Probability </a:t>
            </a:r>
            <a:r>
              <a:rPr lang="en-US" altLang="zh-CN" sz="2400" baseline="0" dirty="0"/>
              <a:t>Theories</a:t>
            </a:r>
            <a:r>
              <a:rPr lang="en-US" sz="2400" baseline="0" dirty="0"/>
              <a:t> and Its Applications</a:t>
            </a:r>
            <a:endParaRPr lang="en-US" sz="2400" dirty="0"/>
          </a:p>
        </p:txBody>
      </p:sp>
      <p:sp>
        <p:nvSpPr>
          <p:cNvPr id="11" name="TextBox 7"/>
          <p:cNvSpPr txBox="1"/>
          <p:nvPr userDrawn="1"/>
        </p:nvSpPr>
        <p:spPr>
          <a:xfrm>
            <a:off x="5987123" y="5793317"/>
            <a:ext cx="28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HUANG </a:t>
            </a:r>
            <a:r>
              <a:rPr lang="en-US" altLang="zh-CN" sz="2400" dirty="0" err="1"/>
              <a:t>Renjie</a:t>
            </a:r>
            <a:br>
              <a:rPr lang="en-US" altLang="zh-CN" sz="2400" dirty="0"/>
            </a:br>
            <a:r>
              <a:rPr lang="en-US" altLang="zh-CN" sz="2400" dirty="0"/>
              <a:t>huangrj@swu.edu.cn</a:t>
            </a:r>
            <a:endParaRPr lang="en-US" sz="2400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4742" y="6156"/>
            <a:ext cx="999831" cy="9937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/>
                <a:cs typeface="Franklin Gothic Medium" panose="020B0603020102020204"/>
              </a:defRPr>
            </a:lvl1pPr>
            <a:lvl2pPr>
              <a:defRPr>
                <a:latin typeface="Franklin Gothic Medium" panose="020B0603020102020204"/>
                <a:cs typeface="Franklin Gothic Medium" panose="020B0603020102020204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 panose="020B0603020102020204"/>
                <a:cs typeface="Franklin Gothic Medium" panose="020B0603020102020204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57199" y="1362075"/>
            <a:ext cx="8229599" cy="2983682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lang="zh-CN" altLang="en-US" sz="32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Franklin Gothic Book" panose="020B0503020102020204" pitchFamily="34" charset="0"/>
              </a:defRPr>
            </a:lvl1pPr>
            <a:lvl2pPr>
              <a:defRPr lang="zh-CN" altLang="en-US" sz="3200" kern="1200" dirty="0" smtClean="0">
                <a:solidFill>
                  <a:schemeClr val="tx1"/>
                </a:solidFill>
                <a:latin typeface="Franklin Gothic Medium" panose="020B0603020102020204"/>
                <a:ea typeface="+mj-ea"/>
                <a:cs typeface="Franklin Gothic Medium" panose="020B0603020102020204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21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8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5.wmf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1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20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19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emf"/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1" Type="http://schemas.openxmlformats.org/officeDocument/2006/relationships/image" Target="../media/image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1" Type="http://schemas.openxmlformats.org/officeDocument/2006/relationships/image" Target="../media/image5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6" Type="http://schemas.microsoft.com/office/2007/relationships/hdphoto" Target="../media/image61.wdp"/><Relationship Id="rId5" Type="http://schemas.openxmlformats.org/officeDocument/2006/relationships/image" Target="../media/image60.png"/><Relationship Id="rId4" Type="http://schemas.microsoft.com/office/2007/relationships/hdphoto" Target="../media/image59.wdp"/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image" Target="../media/image56.jpe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66.wdp"/><Relationship Id="rId7" Type="http://schemas.openxmlformats.org/officeDocument/2006/relationships/image" Target="../media/image60.png"/><Relationship Id="rId6" Type="http://schemas.microsoft.com/office/2007/relationships/hdphoto" Target="../media/image59.wdp"/><Relationship Id="rId5" Type="http://schemas.openxmlformats.org/officeDocument/2006/relationships/image" Target="../media/image58.png"/><Relationship Id="rId4" Type="http://schemas.openxmlformats.org/officeDocument/2006/relationships/image" Target="../media/image57.GIF"/><Relationship Id="rId3" Type="http://schemas.microsoft.com/office/2007/relationships/hdphoto" Target="../media/image65.wdp"/><Relationship Id="rId2" Type="http://schemas.openxmlformats.org/officeDocument/2006/relationships/image" Target="../media/image64.png"/><Relationship Id="rId1" Type="http://schemas.openxmlformats.org/officeDocument/2006/relationships/image" Target="../media/image63.emf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wmf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GIF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image" Target="../media/image76.G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stattrek.com/online-calculator/poisson.aspx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82.wmf"/><Relationship Id="rId1" Type="http://schemas.openxmlformats.org/officeDocument/2006/relationships/oleObject" Target="../embeddings/oleObject12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14.bin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wmf"/><Relationship Id="rId1" Type="http://schemas.openxmlformats.org/officeDocument/2006/relationships/oleObject" Target="../embeddings/oleObject16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105.wmf"/><Relationship Id="rId11" Type="http://schemas.openxmlformats.org/officeDocument/2006/relationships/notesSlide" Target="../notesSlides/notesSlide6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13218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3. Random variables</a:t>
            </a:r>
            <a:br>
              <a:rPr lang="en-US" dirty="0"/>
            </a:br>
            <a:endParaRPr lang="en-US" sz="36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451901" y="3612751"/>
            <a:ext cx="2258873" cy="468015"/>
            <a:chOff x="5113624" y="4413348"/>
            <a:chExt cx="2258873" cy="468015"/>
          </a:xfrm>
        </p:grpSpPr>
        <p:sp>
          <p:nvSpPr>
            <p:cNvPr id="10" name="TextBox 9"/>
            <p:cNvSpPr txBox="1"/>
            <p:nvPr/>
          </p:nvSpPr>
          <p:spPr>
            <a:xfrm>
              <a:off x="5113624" y="441969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¼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9574" y="441969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¼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0124" y="441969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¼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17024" y="441334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¼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57200" y="390580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 panose="02070309020205020404"/>
                <a:cs typeface="Courier New" panose="02070309020205020404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s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9893" y="4568393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(0)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0) 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({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TT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}) = 1/4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9893" y="509990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(1)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1) 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({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HT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TH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}) = 1/2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893" y="5640169"/>
            <a:ext cx="442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(2)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2) 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({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HH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}) = 1/4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3140398"/>
            <a:ext cx="7591522" cy="598411"/>
            <a:chOff x="457200" y="3140398"/>
            <a:chExt cx="7591522" cy="598411"/>
          </a:xfrm>
        </p:grpSpPr>
        <p:sp>
          <p:nvSpPr>
            <p:cNvPr id="16" name="TextBox 15"/>
            <p:cNvSpPr txBox="1"/>
            <p:nvPr/>
          </p:nvSpPr>
          <p:spPr>
            <a:xfrm>
              <a:off x="5111750" y="3215589"/>
              <a:ext cx="2936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{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HH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,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HT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,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TH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,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TT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}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" y="3154033"/>
              <a:ext cx="18097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Example</a:t>
              </a:r>
              <a:endPara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endParaRPr>
            </a:p>
          </p:txBody>
        </p:sp>
        <p:pic>
          <p:nvPicPr>
            <p:cNvPr id="28" name="Picture 27" descr="g95.jpe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086" y="3140398"/>
              <a:ext cx="588265" cy="589901"/>
            </a:xfrm>
            <a:prstGeom prst="rect">
              <a:avLst/>
            </a:prstGeom>
          </p:spPr>
        </p:pic>
        <p:pic>
          <p:nvPicPr>
            <p:cNvPr id="29" name="Picture 28" descr="g95.jpe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003" y="3140398"/>
              <a:ext cx="588265" cy="589901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probability mass function (</a:t>
            </a:r>
            <a:r>
              <a:rPr lang="en-US" sz="2800" dirty="0" err="1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.)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of discrete random variable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the function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3124040" y="2245016"/>
                <a:ext cx="2783334" cy="584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3200" i="1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p</a:t>
                </a:r>
                <a:r>
                  <a:rPr lang="en-US" sz="3200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) = </a:t>
                </a:r>
                <a:r>
                  <a:rPr lang="en-US" sz="3200" i="1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P</a:t>
                </a:r>
                <a:r>
                  <a:rPr lang="en-US" sz="3200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(</a:t>
                </a:r>
                <a:r>
                  <a:rPr lang="en-US" sz="3200" i="1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X =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Garamond" panose="02020404030301010803"/>
                    <a:cs typeface="Garamond" panose="02020404030301010803"/>
                  </a:rPr>
                  <a:t>)</a:t>
                </a:r>
                <a:endParaRPr lang="en-US" sz="32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40" y="2245016"/>
                <a:ext cx="2783334" cy="584776"/>
              </a:xfrm>
              <a:prstGeom prst="rect">
                <a:avLst/>
              </a:prstGeom>
              <a:blipFill rotWithShape="1">
                <a:blip r:embed="rId2"/>
                <a:stretch>
                  <a:fillRect l="-17" t="-50" r="-161" b="-5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4487609"/>
            <a:ext cx="8229600" cy="76200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itchFamily="2" charset="-122"/>
              </a:rPr>
              <a:t>for large values of </a:t>
            </a:r>
            <a:r>
              <a:rPr lang="en-US" altLang="zh-CN" sz="2800" i="1" dirty="0">
                <a:ea typeface="宋体" pitchFamily="2" charset="-122"/>
              </a:rPr>
              <a:t>N, a </a:t>
            </a:r>
            <a:r>
              <a:rPr lang="en-US" altLang="zh-CN" sz="2800" dirty="0">
                <a:ea typeface="宋体" pitchFamily="2" charset="-122"/>
              </a:rPr>
              <a:t>and </a:t>
            </a:r>
            <a:r>
              <a:rPr lang="en-US" altLang="zh-CN" sz="2800" i="1" dirty="0">
                <a:ea typeface="宋体" pitchFamily="2" charset="-122"/>
              </a:rPr>
              <a:t>b</a:t>
            </a:r>
            <a:endParaRPr lang="en-US" altLang="zh-CN" sz="2800" dirty="0">
              <a:ea typeface="宋体" pitchFamily="2" charset="-122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2376488" y="2806446"/>
          <a:ext cx="6537325" cy="148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1" imgW="2120265" imgH="481965" progId="Equation.DSMT4">
                  <p:embed/>
                </p:oleObj>
              </mc:Choice>
              <mc:Fallback>
                <p:oleObj name="Equation" r:id="rId1" imgW="2120265" imgH="4819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2806446"/>
                        <a:ext cx="6537325" cy="148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477838" y="1592009"/>
          <a:ext cx="6296025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2259965" imgH="456565" progId="Equation.DSMT4">
                  <p:embed/>
                </p:oleObj>
              </mc:Choice>
              <mc:Fallback>
                <p:oleObj name="Equation" r:id="rId3" imgW="2259965" imgH="45656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1592009"/>
                        <a:ext cx="6296025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23863" y="901446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Thus</a:t>
            </a:r>
            <a:endParaRPr lang="en-US" altLang="zh-CN" sz="32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471043" y="5225415"/>
            <a:ext cx="83661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Thus for large values of 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N, a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and 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b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sampling 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with replacement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 is equivalent to sampling 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without replacement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.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1162" y="209297"/>
            <a:ext cx="8229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a typeface="宋体" pitchFamily="2" charset="-122"/>
              </a:rPr>
              <a:t>Sampling </a:t>
            </a:r>
            <a:r>
              <a:rPr lang="en-US" altLang="zh-CN" sz="3200" b="1" u="sng" dirty="0">
                <a:ea typeface="宋体" pitchFamily="2" charset="-122"/>
              </a:rPr>
              <a:t>with</a:t>
            </a:r>
            <a:r>
              <a:rPr lang="en-US" altLang="zh-CN" sz="3200" b="1" dirty="0">
                <a:ea typeface="宋体" pitchFamily="2" charset="-122"/>
              </a:rPr>
              <a:t> and </a:t>
            </a:r>
            <a:r>
              <a:rPr lang="en-US" altLang="zh-CN" sz="3200" b="1" u="sng" dirty="0">
                <a:ea typeface="宋体" pitchFamily="2" charset="-122"/>
              </a:rPr>
              <a:t>without</a:t>
            </a:r>
            <a:r>
              <a:rPr lang="en-US" altLang="zh-CN" sz="3200" b="1" dirty="0">
                <a:ea typeface="宋体" pitchFamily="2" charset="-122"/>
              </a:rPr>
              <a:t> replacement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 Expected value of sum of random variables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"/>
              <p:cNvSpPr txBox="1"/>
              <p:nvPr/>
            </p:nvSpPr>
            <p:spPr bwMode="auto">
              <a:xfrm>
                <a:off x="572910" y="895001"/>
                <a:ext cx="3380868" cy="960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X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10" y="895001"/>
                <a:ext cx="3380868" cy="960438"/>
              </a:xfrm>
              <a:prstGeom prst="rect">
                <a:avLst/>
              </a:prstGeom>
              <a:blipFill rotWithShape="1">
                <a:blip r:embed="rId1"/>
                <a:stretch>
                  <a:fillRect l="-4" t="-30" r="8" b="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2"/>
              <p:cNvSpPr txBox="1"/>
              <p:nvPr/>
            </p:nvSpPr>
            <p:spPr bwMode="auto">
              <a:xfrm>
                <a:off x="572910" y="1458677"/>
                <a:ext cx="4533928" cy="960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𝐸</m:t>
                        </m:r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10" y="1458677"/>
                <a:ext cx="4533928" cy="960438"/>
              </a:xfrm>
              <a:prstGeom prst="rect">
                <a:avLst/>
              </a:prstGeom>
              <a:blipFill rotWithShape="1">
                <a:blip r:embed="rId2"/>
                <a:stretch>
                  <a:fillRect l="-3" t="-9" r="4" b="4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71043" y="2295630"/>
            <a:ext cx="8366125" cy="255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For example,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Binomial and Bernoulli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Negative Binomial and geometric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  <a:p>
            <a:pPr eaLnBrk="1" hangingPunct="1"/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 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  <a:p>
            <a:pPr eaLnBrk="1" hangingPunct="1"/>
            <a:endParaRPr lang="en-US" altLang="zh-CN" sz="28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 Properties of CDF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37" y="1207698"/>
            <a:ext cx="8570656" cy="28196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We can describe the </a:t>
            </a:r>
            <a:r>
              <a:rPr lang="en-US" sz="2800" dirty="0" err="1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.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by a table or by a chart.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2319" y="3539574"/>
            <a:ext cx="31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     0      1      2 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3600" y="3974892"/>
            <a:ext cx="31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     ¼     ½     ¼ 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24" name="Picture 23" descr="heads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960181"/>
            <a:ext cx="3965170" cy="40294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68885" y="5804936"/>
            <a:ext cx="326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 panose="02020404030301010803"/>
                <a:cs typeface="Garamond" panose="02020404030301010803"/>
              </a:rPr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01727" y="385616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dirty="0">
                <a:latin typeface="Garamond" panose="02020404030301010803"/>
                <a:cs typeface="Garamond" panose="02020404030301010803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12847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A </a:t>
            </a:r>
            <a:r>
              <a:rPr lang="en-US" sz="32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change</a:t>
            </a:r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 occurs when a coin toss comes out different from the previous one. 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57200" y="4193434"/>
                <a:ext cx="82296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3200" dirty="0">
                    <a:solidFill>
                      <a:prstClr val="black"/>
                    </a:solidFill>
                    <a:latin typeface="Franklin Gothic Medium" panose="020B0603020102020204"/>
                    <a:cs typeface="Franklin Gothic Medium" panose="020B0603020102020204"/>
                  </a:rPr>
                  <a:t>Toss a coin 3 times. Calculate the </a:t>
                </a:r>
                <a:r>
                  <a:rPr lang="en-US" sz="3200" dirty="0" err="1">
                    <a:solidFill>
                      <a:prstClr val="black"/>
                    </a:solidFill>
                    <a:latin typeface="Franklin Gothic Medium" panose="020B0603020102020204"/>
                    <a:cs typeface="Franklin Gothic Medium" panose="020B0603020102020204"/>
                  </a:rPr>
                  <a:t>p.m.f</a:t>
                </a:r>
                <a:r>
                  <a:rPr lang="en-US" sz="3200" dirty="0">
                    <a:solidFill>
                      <a:prstClr val="black"/>
                    </a:solidFill>
                    <a:latin typeface="Franklin Gothic Medium" panose="020B0603020102020204"/>
                    <a:cs typeface="Franklin Gothic Medium" panose="020B0603020102020204"/>
                  </a:rPr>
                  <a:t>. of the number of changes.  (</a:t>
                </a:r>
                <a:r>
                  <a:rPr lang="en-US" sz="3200" dirty="0">
                    <a:solidFill>
                      <a:srgbClr val="FF0000"/>
                    </a:solidFill>
                    <a:latin typeface="Franklin Gothic Medium" panose="020B0603020102020204"/>
                    <a:cs typeface="Franklin Gothic Medium" panose="020B0603020102020204"/>
                  </a:rPr>
                  <a:t>State is head </a:t>
                </a:r>
                <a:r>
                  <a:rPr lang="en-US" altLang="zh-CN" sz="3200" dirty="0">
                    <a:solidFill>
                      <a:srgbClr val="FF0000"/>
                    </a:solidFill>
                    <a:latin typeface="Franklin Gothic Medium" panose="020B0603020102020204"/>
                    <a:cs typeface="Franklin Gothic Medium" panose="020B0603020102020204"/>
                  </a:rPr>
                  <a:t>H</a:t>
                </a:r>
                <a:r>
                  <a:rPr lang="en-US" sz="3200" dirty="0">
                    <a:solidFill>
                      <a:srgbClr val="FF0000"/>
                    </a:solidFill>
                    <a:latin typeface="Franklin Gothic Medium" panose="020B0603020102020204"/>
                    <a:cs typeface="Franklin Gothic Medium" panose="020B0603020102020204"/>
                  </a:rPr>
                  <a:t> when tossing, HHH indicates 0 changes</a:t>
                </a:r>
                <a:r>
                  <a:rPr lang="en-US" sz="3200" dirty="0">
                    <a:solidFill>
                      <a:prstClr val="black"/>
                    </a:solidFill>
                    <a:latin typeface="Franklin Gothic Medium" panose="020B0603020102020204"/>
                    <a:cs typeface="Franklin Gothic Medium" panose="020B0603020102020204"/>
                  </a:rPr>
                  <a:t>)</a:t>
                </a:r>
                <a:endParaRPr lang="en-US" sz="3200" dirty="0">
                  <a:solidFill>
                    <a:prstClr val="black"/>
                  </a:solidFill>
                  <a:latin typeface="Franklin Gothic Medium" panose="020B0603020102020204"/>
                  <a:cs typeface="Franklin Gothic Medium" panose="020B0603020102020204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𝑋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=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0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, 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1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, 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2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, 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 panose="020B0603020102020204"/>
                      </a:rPr>
                      <m:t>3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Franklin Gothic Medium" panose="020B0603020102020204"/>
                    <a:cs typeface="Franklin Gothic Medium" panose="020B0603020102020204"/>
                  </a:rPr>
                  <a:t> </a:t>
                </a:r>
                <a:endParaRPr lang="en-US" sz="3200" dirty="0">
                  <a:solidFill>
                    <a:prstClr val="black"/>
                  </a:solidFill>
                  <a:latin typeface="Franklin Gothic Medium" panose="020B0603020102020204"/>
                  <a:cs typeface="Franklin Gothic Medium" panose="020B0603020102020204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93434"/>
                <a:ext cx="8229600" cy="2062103"/>
              </a:xfrm>
              <a:prstGeom prst="rect">
                <a:avLst/>
              </a:prstGeom>
              <a:blipFill rotWithShape="1">
                <a:blip r:embed="rId1"/>
                <a:stretch>
                  <a:fillRect t="-26" b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88" y="2767497"/>
            <a:ext cx="946370" cy="949002"/>
          </a:xfrm>
          <a:prstGeom prst="rect">
            <a:avLst/>
          </a:prstGeom>
        </p:spPr>
      </p:pic>
      <p:pic>
        <p:nvPicPr>
          <p:cNvPr id="7" name="Picture 6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88" y="2767497"/>
            <a:ext cx="946370" cy="949002"/>
          </a:xfrm>
          <a:prstGeom prst="rect">
            <a:avLst/>
          </a:prstGeom>
        </p:spPr>
      </p:pic>
      <p:pic>
        <p:nvPicPr>
          <p:cNvPr id="10" name="Picture 9" descr="ur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47" y="2713707"/>
            <a:ext cx="1002792" cy="10027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Balls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4997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We draw 3 balls without replacement from this urn: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rapezoid 4"/>
          <p:cNvSpPr/>
          <p:nvPr/>
        </p:nvSpPr>
        <p:spPr>
          <a:xfrm flipV="1">
            <a:off x="3068379" y="2260600"/>
            <a:ext cx="3169251" cy="2032428"/>
          </a:xfrm>
          <a:prstGeom prst="trapezoid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17216" y="3660859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259914" y="2506190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41973" y="3494728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40452" y="3020539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620146" y="2456421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177098" y="3660859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78697" y="2738480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714578" y="3212669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69788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Let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be the </a:t>
            </a:r>
            <a:r>
              <a:rPr lang="en-US" sz="2800" dirty="0">
                <a:solidFill>
                  <a:schemeClr val="accent3"/>
                </a:solidFill>
                <a:latin typeface="Franklin Gothic Medium" panose="020B0603020102020204"/>
                <a:cs typeface="Franklin Gothic Medium" panose="020B0603020102020204"/>
              </a:rPr>
              <a:t>sum of the values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on the balls. What is the 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?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935156" y="2299299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 </a:t>
            </a:r>
            <a:r>
              <a:rPr lang="en-US" dirty="0"/>
              <a:t>Balls</a:t>
            </a:r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 flipV="1">
            <a:off x="5735707" y="989640"/>
            <a:ext cx="3169251" cy="2032428"/>
          </a:xfrm>
          <a:prstGeom prst="trapezoid">
            <a:avLst/>
          </a:prstGeom>
          <a:solidFill>
            <a:srgbClr val="FFFF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84544" y="2389899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27242" y="1235230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09301" y="2223768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07780" y="1749579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287474" y="1185461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844426" y="2389899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6025" y="1467520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81906" y="1941709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1390530"/>
            <a:ext cx="525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sum of values on the 3 balls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02484" y="1028339"/>
            <a:ext cx="564119" cy="564119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026286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0)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3451446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1)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0851" y="3451446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solidFill>
                  <a:srgbClr val="3333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400" baseline="-25000" dirty="0">
                <a:latin typeface="Garamond" panose="02020404030301010803"/>
                <a:cs typeface="Garamond" panose="02020404030301010803"/>
              </a:rPr>
              <a:t>00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 +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solidFill>
                  <a:srgbClr val="3333CC"/>
                </a:solidFill>
                <a:latin typeface="Garamond" panose="02020404030301010803"/>
                <a:cs typeface="Garamond" panose="02020404030301010803"/>
              </a:rPr>
              <a:t>11</a:t>
            </a:r>
            <a:r>
              <a:rPr lang="en-US" sz="2400" baseline="-250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(-1)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" y="2113260"/>
            <a:ext cx="525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i="1" baseline="-25000" dirty="0" err="1">
                <a:latin typeface="Garamond" panose="02020404030301010803"/>
                <a:cs typeface="Garamond" panose="02020404030301010803"/>
              </a:rPr>
              <a:t>abc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: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we chose balls of type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a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c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20850" y="3026286"/>
            <a:ext cx="2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latin typeface="Garamond" panose="02020404030301010803"/>
                <a:cs typeface="Garamond" panose="02020404030301010803"/>
              </a:rPr>
              <a:t>000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 +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solidFill>
                  <a:schemeClr val="accent6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400" baseline="-250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(-1)</a:t>
            </a:r>
            <a:r>
              <a:rPr lang="en-US" sz="2400" baseline="-25000" dirty="0">
                <a:latin typeface="Garamond" panose="02020404030301010803"/>
                <a:cs typeface="Garamond" panose="02020404030301010803"/>
              </a:rPr>
              <a:t>0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2" y="3036322"/>
            <a:ext cx="4038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(1 + 3×3×3)/C(9, 3) = 28/84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67251" y="3451446"/>
            <a:ext cx="401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(3×3 + 3×3)/C(9, 3) = 18/84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3846657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-1)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20850" y="3846657"/>
            <a:ext cx="3549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(-1)</a:t>
            </a:r>
            <a:r>
              <a:rPr lang="en-US" sz="2400" baseline="-25000" dirty="0">
                <a:latin typeface="Garamond" panose="02020404030301010803"/>
                <a:cs typeface="Garamond" panose="02020404030301010803"/>
              </a:rPr>
              <a:t>00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 +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(-1)(-1)</a:t>
            </a:r>
            <a:r>
              <a:rPr lang="en-US" sz="2400" baseline="-25000" dirty="0">
                <a:solidFill>
                  <a:srgbClr val="3333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67250" y="3846657"/>
            <a:ext cx="401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(3×3 + 3×3)/C(9, 3) = 18/84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" y="4257896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2)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27202" y="4257896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baseline="-25000" dirty="0">
                <a:solidFill>
                  <a:srgbClr val="3333CC"/>
                </a:solidFill>
                <a:latin typeface="Garamond" panose="02020404030301010803"/>
                <a:cs typeface="Garamond" panose="02020404030301010803"/>
              </a:rPr>
              <a:t>11</a:t>
            </a:r>
            <a:r>
              <a:rPr lang="en-US" sz="2400" baseline="-25000" dirty="0">
                <a:latin typeface="Garamond" panose="02020404030301010803"/>
                <a:cs typeface="Garamond" panose="02020404030301010803"/>
              </a:rPr>
              <a:t>0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67467" y="4257896"/>
            <a:ext cx="190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3×3/C(9, 3)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93003" y="4257896"/>
            <a:ext cx="113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/>
                <a:cs typeface="Garamond" panose="02020404030301010803"/>
              </a:rPr>
              <a:t>= 9/84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4656061"/>
            <a:ext cx="8172451" cy="1238945"/>
            <a:chOff x="457200" y="4656061"/>
            <a:chExt cx="8172451" cy="1238945"/>
          </a:xfrm>
        </p:grpSpPr>
        <p:sp>
          <p:nvSpPr>
            <p:cNvPr id="34" name="TextBox 33"/>
            <p:cNvSpPr txBox="1"/>
            <p:nvPr/>
          </p:nvSpPr>
          <p:spPr>
            <a:xfrm>
              <a:off x="457200" y="4656061"/>
              <a:ext cx="143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-2)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27202" y="4656061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400" baseline="-25000" dirty="0">
                  <a:latin typeface="Garamond" panose="02020404030301010803"/>
                  <a:cs typeface="Garamond" panose="02020404030301010803"/>
                </a:rPr>
                <a:t>(-1)(-1)0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67467" y="4656061"/>
              <a:ext cx="190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3×3/C(9, 3)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93003" y="4656061"/>
              <a:ext cx="11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9/84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7202" y="5035176"/>
              <a:ext cx="143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3)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27204" y="5035176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400" baseline="-25000" dirty="0">
                  <a:solidFill>
                    <a:srgbClr val="3333CC"/>
                  </a:solidFill>
                  <a:latin typeface="Garamond" panose="02020404030301010803"/>
                  <a:cs typeface="Garamond" panose="02020404030301010803"/>
                </a:rPr>
                <a:t>111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67469" y="5035176"/>
              <a:ext cx="190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1/C(9, 3)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93005" y="5035176"/>
              <a:ext cx="11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1/84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202" y="5433341"/>
              <a:ext cx="143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-3)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27204" y="5433341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400" baseline="-25000" dirty="0">
                  <a:solidFill>
                    <a:srgbClr val="FF0000"/>
                  </a:solidFill>
                  <a:latin typeface="Garamond" panose="02020404030301010803"/>
                  <a:cs typeface="Garamond" panose="02020404030301010803"/>
                </a:rPr>
                <a:t>(-1)(-1)(-1)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67469" y="5433341"/>
              <a:ext cx="190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1/C(9, 3)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93005" y="5433341"/>
              <a:ext cx="11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1/84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493003" y="5981700"/>
            <a:ext cx="1136646" cy="468015"/>
            <a:chOff x="7493003" y="5981700"/>
            <a:chExt cx="1136646" cy="46801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493003" y="5981700"/>
              <a:ext cx="1136646" cy="127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969168" y="5988050"/>
              <a:ext cx="340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1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a typeface="宋体" pitchFamily="2" charset="-122"/>
              </a:rPr>
              <a:t>Cumulative distribution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81280"/>
                <a:ext cx="8229600" cy="11691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The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cumulative distribution function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(CDF)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of an </a:t>
                </a:r>
                <a:r>
                  <a:rPr lang="en-US" altLang="zh-CN" sz="2400" dirty="0" err="1">
                    <a:latin typeface="Times New Roman" panose="02020603050405020304" charset="0"/>
                    <a:cs typeface="Times New Roman" panose="02020603050405020304" charset="0"/>
                  </a:rPr>
                  <a:t>r.v.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X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is the function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F</a:t>
                </a:r>
                <a:r>
                  <a:rPr lang="en-US" altLang="zh-CN" sz="2400" i="1" baseline="-25000" dirty="0">
                    <a:latin typeface="Times New Roman" panose="02020603050405020304" charset="0"/>
                    <a:cs typeface="Times New Roman" panose="02020603050405020304" charset="0"/>
                  </a:rPr>
                  <a:t>X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𝑋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) =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P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x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). We sometimes drop the subscript and just write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F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(or some other letter) for a CDF. </a:t>
                </a:r>
                <a:endParaRPr lang="zh-CN" altLang="en-US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81280"/>
                <a:ext cx="8229600" cy="1169181"/>
              </a:xfrm>
              <a:blipFill rotWithShape="1">
                <a:blip r:embed="rId1"/>
                <a:stretch>
                  <a:fillRect t="-46" b="-3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077974" y="2074437"/>
          <a:ext cx="4213098" cy="58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2" imgW="1993265" imgH="278765" progId="Equation.DSMT4">
                  <p:embed/>
                </p:oleObj>
              </mc:Choice>
              <mc:Fallback>
                <p:oleObj name="Equation" r:id="rId2" imgW="1993265" imgH="27876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7974" y="2074437"/>
                        <a:ext cx="4213098" cy="589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57200" y="2688336"/>
            <a:ext cx="8229599" cy="60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3525" indent="-2803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Here{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} = the set of all outcomes (event) with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x.</a:t>
            </a:r>
            <a:endParaRPr lang="en-US" altLang="zh-CN" sz="2400" dirty="0">
              <a:latin typeface="Times New Roman" panose="02020603050405020304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 txBox="1"/>
              <p:nvPr/>
            </p:nvSpPr>
            <p:spPr>
              <a:xfrm>
                <a:off x="352043" y="3288140"/>
                <a:ext cx="8439912" cy="349670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3200" kern="1200">
                    <a:solidFill>
                      <a:schemeClr val="tx1"/>
                    </a:solidFill>
                    <a:latin typeface="Franklin Gothic Medium" panose="020B0603020102020204"/>
                    <a:ea typeface="+mn-ea"/>
                    <a:cs typeface="Franklin Gothic Medium" panose="020B0603020102020204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2800" kern="1200">
                    <a:solidFill>
                      <a:schemeClr val="tx1"/>
                    </a:solidFill>
                    <a:latin typeface="Franklin Gothic Medium" panose="020B0603020102020204"/>
                    <a:ea typeface="+mn-ea"/>
                    <a:cs typeface="Franklin Gothic Medium" panose="020B0603020102020204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    A CDF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F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has the following properties (Valid CDFs)</a:t>
                </a:r>
                <a:r>
                  <a:rPr lang="en-US" altLang="zh-CN" sz="2400" b="1" dirty="0">
                    <a:latin typeface="Times New Roman" panose="02020603050405020304" charset="0"/>
                    <a:cs typeface="Times New Roman" panose="02020603050405020304" charset="0"/>
                  </a:rPr>
                  <a:t>. </a:t>
                </a: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8290" indent="0">
                  <a:buFont typeface="Arial" panose="020B0604020202020204"/>
                  <a:buNone/>
                </a:pP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•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Increasing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: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, then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F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)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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F 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).</a:t>
                </a:r>
                <a:b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</a:b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•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Right-continuous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: A CDF is continuous except possibly for having some jumps. Wherever there is a jump, the CDF is continuous from the right. That is, for any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, we have</a:t>
                </a:r>
                <a:b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</a:br>
                <a:endParaRPr lang="en-US" altLang="zh-CN" sz="2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8290" indent="0">
                  <a:buFont typeface="Arial" panose="020B0604020202020204"/>
                  <a:buNone/>
                </a:pP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•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Convergence 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in the limits</a:t>
                </a:r>
                <a: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:</a:t>
                </a:r>
                <a:br>
                  <a:rPr lang="en-U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3" y="3288140"/>
                <a:ext cx="8439912" cy="3496708"/>
              </a:xfrm>
              <a:prstGeom prst="rect">
                <a:avLst/>
              </a:prstGeom>
              <a:blipFill rotWithShape="1">
                <a:blip r:embed="rId4"/>
                <a:stretch>
                  <a:fillRect l="-3" t="-3" r="5" b="-4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US" dirty="0"/>
          </a:p>
        </p:txBody>
      </p:sp>
      <p:sp>
        <p:nvSpPr>
          <p:cNvPr id="9" name="Rectangle 53"/>
          <p:cNvSpPr>
            <a:spLocks noChangeArrowheads="1"/>
          </p:cNvSpPr>
          <p:nvPr/>
        </p:nvSpPr>
        <p:spPr bwMode="auto">
          <a:xfrm>
            <a:off x="402336" y="923544"/>
            <a:ext cx="8394192" cy="88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Two dice are rolled and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is the sum of the two upward faces.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S ,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sample space is shown below with the value of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for each outcome</a:t>
            </a:r>
            <a:endParaRPr lang="en-US" altLang="zh-CN" sz="2400" i="1" dirty="0">
              <a:latin typeface="Times New Roman" panose="02020603050405020304" charset="0"/>
              <a:ea typeface="宋体" pitchFamily="2" charset="-122"/>
            </a:endParaRPr>
          </a:p>
        </p:txBody>
      </p:sp>
      <p:graphicFrame>
        <p:nvGraphicFramePr>
          <p:cNvPr id="10" name="Group 2"/>
          <p:cNvGraphicFramePr>
            <a:graphicFrameLocks noGrp="1"/>
          </p:cNvGraphicFramePr>
          <p:nvPr/>
        </p:nvGraphicFramePr>
        <p:xfrm>
          <a:off x="580644" y="2020816"/>
          <a:ext cx="7982712" cy="4572000"/>
        </p:xfrm>
        <a:graphic>
          <a:graphicData uri="http://schemas.openxmlformats.org/drawingml/2006/table">
            <a:tbl>
              <a:tblPr/>
              <a:tblGrid>
                <a:gridCol w="1330452"/>
                <a:gridCol w="1330452"/>
                <a:gridCol w="1330452"/>
                <a:gridCol w="1330452"/>
                <a:gridCol w="1330452"/>
                <a:gridCol w="1330452"/>
              </a:tblGrid>
              <a:tr h="619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(1,1)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(1,2)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(1,3)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(1,4)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(1,5)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(1,6)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7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(2,1)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(2,2)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(2,3)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(2,4)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(2,5)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7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(2,6)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(3,1)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(3,2)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(3,3)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(3,4)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7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(3,5)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(3,6)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9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(4,1)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5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(4,2)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(4,3)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(4,4)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(4,5)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(4,6)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(5,1)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(5,2)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7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(5,3)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(5,4)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(5,5)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(5,6)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(6,1)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7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(6,2)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(6,3)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(6,4)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10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(6,5)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11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(6,6)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</a:rPr>
                        <a:t>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US" dirty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457200" y="863448"/>
          <a:ext cx="4662488" cy="831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1" imgW="2209165" imgH="393065" progId="Equation.DSMT4">
                  <p:embed/>
                </p:oleObj>
              </mc:Choice>
              <mc:Fallback>
                <p:oleObj name="Equation" r:id="rId1" imgW="2209165" imgH="3930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863448"/>
                        <a:ext cx="4662488" cy="8311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00499" y="1803708"/>
          <a:ext cx="5465497" cy="831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2590165" imgH="393065" progId="Equation.DSMT4">
                  <p:embed/>
                </p:oleObj>
              </mc:Choice>
              <mc:Fallback>
                <p:oleObj name="Equation" r:id="rId3" imgW="2590165" imgH="39306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99" y="1803708"/>
                        <a:ext cx="5465497" cy="831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57200" y="2617832"/>
          <a:ext cx="6295173" cy="831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2983865" imgH="393065" progId="Equation.DSMT4">
                  <p:embed/>
                </p:oleObj>
              </mc:Choice>
              <mc:Fallback>
                <p:oleObj name="Equation" r:id="rId5" imgW="2983865" imgH="39306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17832"/>
                        <a:ext cx="6295173" cy="831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457200" y="3463090"/>
          <a:ext cx="7367827" cy="831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7" imgW="3491865" imgH="393065" progId="Equation.DSMT4">
                  <p:embed/>
                </p:oleObj>
              </mc:Choice>
              <mc:Fallback>
                <p:oleObj name="Equation" r:id="rId7" imgW="3491865" imgH="39306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63090"/>
                        <a:ext cx="7367827" cy="831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457200" y="4422098"/>
          <a:ext cx="4769161" cy="831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9" imgW="2259965" imgH="393065" progId="Equation.DSMT4">
                  <p:embed/>
                </p:oleObj>
              </mc:Choice>
              <mc:Fallback>
                <p:oleObj name="Equation" r:id="rId9" imgW="2259965" imgH="39306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22098"/>
                        <a:ext cx="4769161" cy="831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457200" y="5381106"/>
          <a:ext cx="3723175" cy="5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11" imgW="1764665" imgH="253365" progId="Equation.DSMT4">
                  <p:embed/>
                </p:oleObj>
              </mc:Choice>
              <mc:Fallback>
                <p:oleObj name="Equation" r:id="rId11" imgW="1764665" imgH="253365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381106"/>
                        <a:ext cx="3723175" cy="536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457200" y="6085992"/>
          <a:ext cx="4634338" cy="5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3" imgW="2196465" imgH="253365" progId="Equation.DSMT4">
                  <p:embed/>
                </p:oleObj>
              </mc:Choice>
              <mc:Fallback>
                <p:oleObj name="Equation" r:id="rId13" imgW="2196465" imgH="25336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085992"/>
                        <a:ext cx="4634338" cy="536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239000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953000" y="5943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x</a:t>
            </a:r>
            <a:endParaRPr lang="en-US" altLang="zh-CN" sz="2800" i="1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57200" y="1905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p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)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9100" y="1073807"/>
            <a:ext cx="8229600" cy="5626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dirty="0">
                <a:ea typeface="宋体" pitchFamily="2" charset="-122"/>
              </a:rPr>
              <a:t>How to obtained CDF:</a:t>
            </a:r>
            <a:endParaRPr lang="en-US" altLang="zh-CN" sz="2800" dirty="0">
              <a:ea typeface="宋体" pitchFamily="2" charset="-122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929384" y="1822829"/>
          <a:ext cx="45069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1" imgW="1993265" imgH="278765" progId="Equation.DSMT4">
                  <p:embed/>
                </p:oleObj>
              </mc:Choice>
              <mc:Fallback>
                <p:oleObj name="Equation" r:id="rId1" imgW="1993265" imgH="27876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384" y="1822829"/>
                        <a:ext cx="450691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3088" y="2754395"/>
            <a:ext cx="784555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3525" indent="-2803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 {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} = the set of all outcomes (event) with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19100" y="3941591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3525" indent="-2803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b="1" dirty="0">
                <a:latin typeface="Times New Roman" panose="02020603050405020304" charset="0"/>
                <a:ea typeface="宋体" pitchFamily="2" charset="-122"/>
              </a:rPr>
              <a:t>Note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{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} =</a:t>
            </a:r>
            <a:r>
              <a:rPr lang="en-US" altLang="zh-CN" sz="2400" dirty="0">
                <a:latin typeface="Symbol" panose="05050102010706020507" pitchFamily="18" charset="2"/>
                <a:ea typeface="宋体" pitchFamily="2" charset="-122"/>
              </a:rPr>
              <a:t> </a:t>
            </a:r>
            <a:r>
              <a:rPr lang="en-US" altLang="zh-CN" sz="2400" i="1" dirty="0">
                <a:latin typeface="Symbol" panose="05050102010706020507" pitchFamily="18" charset="2"/>
                <a:ea typeface="宋体" pitchFamily="2" charset="-122"/>
              </a:rPr>
              <a:t>f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if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&lt;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2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.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Thus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F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) = 0.</a:t>
            </a:r>
            <a:endParaRPr lang="en-US" altLang="zh-CN" sz="2400" dirty="0"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23088" y="4703469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3525" indent="-2803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{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} =</a:t>
            </a:r>
            <a:r>
              <a:rPr lang="en-US" altLang="zh-CN" sz="2400" dirty="0">
                <a:latin typeface="Symbol" panose="05050102010706020507" pitchFamily="18" charset="2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{(1,1)} if 2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&lt;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3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.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Thus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F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) = 1/36</a:t>
            </a:r>
            <a:endParaRPr lang="en-US" altLang="zh-CN" sz="2400" dirty="0"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23088" y="537210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3525" indent="-2803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{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} =</a:t>
            </a:r>
            <a:r>
              <a:rPr lang="en-US" altLang="zh-CN" sz="2400" dirty="0">
                <a:latin typeface="Symbol" panose="05050102010706020507" pitchFamily="18" charset="2"/>
                <a:ea typeface="宋体" pitchFamily="2" charset="-122"/>
              </a:rPr>
              <a:t>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{(1,1) ,(1,2),(1,2)} if 3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≤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&lt;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4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. 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Thus 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F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) = 3/36</a:t>
            </a:r>
            <a:endParaRPr lang="en-US" altLang="zh-CN" sz="2400" dirty="0">
              <a:latin typeface="Times New Roman" panose="0202060305040502030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7199" y="1195097"/>
            <a:ext cx="8229599" cy="5284258"/>
          </a:xfrm>
        </p:spPr>
        <p:txBody>
          <a:bodyPr/>
          <a:lstStyle/>
          <a:p>
            <a:r>
              <a:rPr lang="en-US" altLang="zh-CN" sz="2800" dirty="0"/>
              <a:t> Random Variables</a:t>
            </a:r>
            <a:endParaRPr lang="en-US" altLang="zh-CN" sz="2800" dirty="0"/>
          </a:p>
          <a:p>
            <a:r>
              <a:rPr lang="en-US" altLang="zh-CN" sz="2800" dirty="0"/>
              <a:t> Discrete Random Variables</a:t>
            </a:r>
            <a:endParaRPr lang="en-US" altLang="zh-CN" sz="2800" dirty="0"/>
          </a:p>
          <a:p>
            <a:r>
              <a:rPr lang="en-US" altLang="zh-CN" sz="2800" dirty="0"/>
              <a:t> Expected Value</a:t>
            </a:r>
            <a:endParaRPr lang="en-US" altLang="zh-CN" sz="2800" dirty="0"/>
          </a:p>
          <a:p>
            <a:r>
              <a:rPr lang="en-US" altLang="zh-CN" sz="2800" dirty="0"/>
              <a:t> Expectation of a Function of a Random Variable</a:t>
            </a:r>
            <a:endParaRPr lang="en-US" altLang="zh-CN" sz="2800" dirty="0"/>
          </a:p>
          <a:p>
            <a:r>
              <a:rPr lang="en-US" altLang="zh-CN" sz="2800" dirty="0"/>
              <a:t> Variance</a:t>
            </a:r>
            <a:endParaRPr lang="en-US" altLang="zh-CN" sz="2800" dirty="0"/>
          </a:p>
          <a:p>
            <a:r>
              <a:rPr lang="en-US" altLang="zh-CN" sz="2800" dirty="0"/>
              <a:t>The Bernoulli and Binomial Random Variables</a:t>
            </a:r>
            <a:endParaRPr lang="en-US" altLang="zh-CN" sz="2800" dirty="0"/>
          </a:p>
          <a:p>
            <a:r>
              <a:rPr lang="en-US" altLang="zh-CN" sz="2800" dirty="0"/>
              <a:t>The Poisson Random Variable</a:t>
            </a:r>
            <a:endParaRPr lang="en-US" altLang="zh-CN" sz="2800" dirty="0"/>
          </a:p>
          <a:p>
            <a:r>
              <a:rPr lang="en-US" altLang="zh-CN" sz="2800" dirty="0"/>
              <a:t>Other Discrete Probability Distributions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828" y="1545336"/>
            <a:ext cx="5459171" cy="387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9768" y="823279"/>
            <a:ext cx="2688336" cy="514794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Franklin Gothic Medium" panose="020B0603020102020204"/>
                <a:ea typeface="+mj-ea"/>
                <a:cs typeface="Franklin Gothic Medium" panose="020B0603020102020204"/>
              </a:defRPr>
            </a:lvl1pPr>
          </a:lstStyle>
          <a:p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Continuing we find:</a:t>
            </a:r>
            <a:r>
              <a:rPr lang="en-US" altLang="zh-CN" sz="2400" b="1" dirty="0">
                <a:solidFill>
                  <a:srgbClr val="FF0000"/>
                </a:solidFill>
                <a:ea typeface="宋体" pitchFamily="2" charset="-122"/>
              </a:rPr>
              <a:t> </a:t>
            </a:r>
            <a:endParaRPr lang="en-US" altLang="zh-CN" sz="2400" b="1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0" y="3706368"/>
          <a:ext cx="11239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2" imgW="494665" imgH="253365" progId="Equation.DSMT4">
                  <p:embed/>
                </p:oleObj>
              </mc:Choice>
              <mc:Fallback>
                <p:oleObj name="Equation" r:id="rId2" imgW="494665" imgH="25336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706368"/>
                        <a:ext cx="11239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104612" y="1294175"/>
          <a:ext cx="1988752" cy="5400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4" imgW="1028065" imgH="2793365" progId="Equation.DSMT4">
                  <p:embed/>
                </p:oleObj>
              </mc:Choice>
              <mc:Fallback>
                <p:oleObj name="Equation" r:id="rId4" imgW="1028065" imgH="279336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612" y="1294175"/>
                        <a:ext cx="1988752" cy="5400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343400" y="5382768"/>
            <a:ext cx="426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F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) is a step function</a:t>
            </a:r>
            <a:r>
              <a:rPr lang="en-US" altLang="zh-CN" sz="3600" b="1" dirty="0">
                <a:solidFill>
                  <a:schemeClr val="tx2"/>
                </a:solidFill>
                <a:latin typeface="Times New Roman" panose="02020603050405020304" charset="0"/>
                <a:ea typeface="宋体" pitchFamily="2" charset="-122"/>
              </a:rPr>
              <a:t> </a:t>
            </a:r>
            <a:endParaRPr lang="en-US" altLang="zh-CN" sz="3600" b="1" dirty="0">
              <a:solidFill>
                <a:schemeClr val="tx2"/>
              </a:solidFill>
              <a:latin typeface="Times New Roman" panose="0202060305040502030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a typeface="宋体" pitchFamily="2" charset="-122"/>
              </a:rPr>
              <a:t>Relations between PMF and CDF</a:t>
            </a:r>
            <a:endParaRPr 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881280"/>
            <a:ext cx="8229599" cy="13224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PMF and CDF are equivalent. Namely, if PMF is available, then CDF can be obtained; if CDF is available, then PMF can be obtained.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48640" y="2615184"/>
                <a:ext cx="8138159" cy="3703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2803525" indent="-280352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basic methods of obtain CDF from PMF</a:t>
                </a:r>
                <a:endParaRPr lang="en-US" altLang="zh-CN" sz="2600" dirty="0">
                  <a:solidFill>
                    <a:srgbClr val="0070C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If 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X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’s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600" i="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the support set is {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a</a:t>
                </a:r>
                <a:r>
                  <a:rPr lang="en-US" altLang="zh-CN" sz="2600" baseline="-250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… a</a:t>
                </a:r>
                <a:r>
                  <a:rPr lang="en-US" altLang="zh-CN" sz="2600" baseline="-250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n</a:t>
                </a:r>
                <a:r>
                  <a:rPr lang="en-US" altLang="zh-CN" sz="2600" i="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},  and 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P</a:t>
                </a:r>
                <a:r>
                  <a:rPr lang="en-US" altLang="zh-CN" sz="2600" i="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(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X= a</a:t>
                </a:r>
                <a:r>
                  <a:rPr lang="en-US" altLang="zh-CN" sz="2600" baseline="-250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2600" i="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)=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p</a:t>
                </a:r>
                <a:r>
                  <a:rPr lang="en-US" altLang="zh-CN" sz="2600" i="1" baseline="-250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endParaRPr lang="en-US" altLang="zh-CN" sz="2600" i="1" baseline="-25000" dirty="0">
                  <a:solidFill>
                    <a:srgbClr val="0070C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endParaRPr lang="en-US" altLang="zh-CN" sz="2600" i="0" dirty="0">
                  <a:solidFill>
                    <a:srgbClr val="0070C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F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(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x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)</a:t>
                </a:r>
                <a:r>
                  <a:rPr lang="en-US" altLang="zh-CN" sz="2600" i="1" dirty="0">
                    <a:solidFill>
                      <a:srgbClr val="0070C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b="0" i="1" smtClean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i="1" dirty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b="0" i="1" dirty="0" smtClean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&lt;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i="1" dirty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baseline="-25000" dirty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1</m:t>
                              </m:r>
                              <m:r>
                                <a:rPr lang="en-US" altLang="zh-CN" sz="2600" b="0" i="1" baseline="-250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                 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sz="26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aseline="-25000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sz="2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&lt;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aseline="-25000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1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 +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  <m:r>
                                    <a:rPr lang="en-US" altLang="zh-CN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  <m:r>
                                    <a:rPr lang="en-US" altLang="zh-CN" sz="2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  <m:r>
                                    <a:rPr lang="en-US" altLang="zh-CN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&lt;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sz="2600" b="0" i="1" baseline="-25000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         </m:t>
                                  </m:r>
                                  <m:r>
                                    <a:rPr lang="zh-CN" altLang="en-US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aseline="-25000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baseline="-25000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+</m:t>
                                  </m:r>
                                  <m:r>
                                    <a:rPr lang="zh-CN" altLang="en-US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baseline="-25000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1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b="0" i="0" baseline="-25000" dirty="0" smtClean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sz="2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&lt;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600" i="1" dirty="0">
                                      <a:solidFill>
                                        <a:srgbClr val="0070C0"/>
                                      </a:solidFill>
                                      <a:latin typeface="Times New Roman" panose="02020603050405020304" charset="0"/>
                                      <a:cs typeface="Times New Roman" panose="02020603050405020304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600" i="1" baseline="-25000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n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altLang="zh-CN" sz="2600" b="0" smtClean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1</m:t>
                              </m:r>
                              <m:r>
                                <a:rPr lang="en-US" altLang="zh-CN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b="0" i="1" smtClean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i="1" dirty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x</m:t>
                              </m:r>
                              <m:r>
                                <a:rPr lang="en-US" altLang="zh-CN" sz="2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≥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i="1" dirty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600" b="0" baseline="-25000" dirty="0" smtClean="0">
                                  <a:solidFill>
                                    <a:srgbClr val="0070C0"/>
                                  </a:solidFill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m:t>n</m:t>
                              </m:r>
                              <m:r>
                                <a:rPr lang="en-US" altLang="zh-CN" sz="2600" b="0" i="1" baseline="-250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600" i="1" dirty="0">
                  <a:latin typeface="Times New Roman" panose="02020603050405020304" charset="0"/>
                  <a:ea typeface="宋体" pitchFamily="2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" y="2615184"/>
                <a:ext cx="8138159" cy="3703320"/>
              </a:xfrm>
              <a:prstGeom prst="rect">
                <a:avLst/>
              </a:prstGeom>
              <a:blipFill rotWithShape="1">
                <a:blip r:embed="rId1"/>
                <a:stretch>
                  <a:fillRect t="-7" r="8" b="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a typeface="宋体" pitchFamily="2" charset="-122"/>
              </a:rPr>
              <a:t>Relations between PMF and CDF</a:t>
            </a:r>
            <a:endParaRPr 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881280"/>
            <a:ext cx="8229599" cy="13224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PMF and CDF are equivalent. Namely, if PMF is available, then CDF can be obtained; if CDF is available, then PMF can be obtained.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02920" y="2340753"/>
            <a:ext cx="813815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3525" indent="-2803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6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The basic methods of obtain PMF from CDF</a:t>
            </a:r>
            <a:endParaRPr lang="en-US" altLang="zh-CN" sz="2600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6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To find the jump points, which is the support of </a:t>
            </a:r>
            <a:r>
              <a:rPr lang="en-US" altLang="zh-CN" sz="2600" i="1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600" i="1" baseline="-25000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US" altLang="zh-CN" sz="2600" i="0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US" altLang="zh-CN" sz="2600" i="1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111" y="3264297"/>
            <a:ext cx="7164371" cy="359370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174488" y="6004560"/>
            <a:ext cx="0" cy="18288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824728" y="5430520"/>
            <a:ext cx="0" cy="57404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85128" y="4470400"/>
            <a:ext cx="0" cy="96012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155688" y="3865880"/>
            <a:ext cx="0" cy="60452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795768" y="3728720"/>
            <a:ext cx="0" cy="18288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There are 50 students in our class.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713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Every Tuesday I call 5 students to do problems on the board. There are 11 such Tuesdays.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7509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What are the chances you are </a:t>
            </a:r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never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called?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Expected value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48" y="1626378"/>
            <a:ext cx="8806660" cy="3897011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457200" y="98897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Arithmetic mean :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Expected value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21" y="1435608"/>
            <a:ext cx="8247358" cy="5098736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475488" y="1375086"/>
            <a:ext cx="1956816" cy="381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D</a:t>
            </a:r>
            <a:r>
              <a:rPr lang="en-US" sz="24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efinition: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Expected value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18806"/>
            <a:ext cx="619125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Expected value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1316" y="1064029"/>
            <a:ext cx="8869680" cy="5228705"/>
            <a:chOff x="457200" y="1216153"/>
            <a:chExt cx="8414875" cy="48455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7200" y="1216153"/>
              <a:ext cx="8414875" cy="484554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956816" y="1216153"/>
              <a:ext cx="722376" cy="338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Expected value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7200" y="1061518"/>
            <a:ext cx="8229600" cy="1534563"/>
            <a:chOff x="457200" y="1591870"/>
            <a:chExt cx="8229600" cy="153456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7200" y="1591870"/>
              <a:ext cx="8229600" cy="153456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691640" y="1606435"/>
              <a:ext cx="722376" cy="307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7200" y="4157299"/>
            <a:ext cx="8229600" cy="2416961"/>
            <a:chOff x="457200" y="3599515"/>
            <a:chExt cx="8229600" cy="241696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3645235"/>
              <a:ext cx="8229600" cy="237124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944624" y="3599515"/>
              <a:ext cx="722376" cy="307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2815355"/>
            <a:ext cx="6099048" cy="9944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 Expected value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expected value (expectation)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of a random variable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with 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60379" y="2276276"/>
            <a:ext cx="2642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∑</a:t>
            </a:r>
            <a:r>
              <a:rPr lang="en-US" sz="2800" i="1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 p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457200" y="384230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 panose="02070309020205020404"/>
                <a:cs typeface="Courier New" panose="02070309020205020404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s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200" y="4396010"/>
            <a:ext cx="2228850" cy="958538"/>
            <a:chOff x="457200" y="4396010"/>
            <a:chExt cx="2228850" cy="958538"/>
          </a:xfrm>
        </p:grpSpPr>
        <p:sp>
          <p:nvSpPr>
            <p:cNvPr id="16" name="TextBox 15"/>
            <p:cNvSpPr txBox="1"/>
            <p:nvPr/>
          </p:nvSpPr>
          <p:spPr>
            <a:xfrm>
              <a:off x="760519" y="4396010"/>
              <a:ext cx="1925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     0      1 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" y="4831328"/>
              <a:ext cx="2228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) 	½     ½ 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2750" y="5597326"/>
            <a:ext cx="4489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0 ½ + 1 ½ 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½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3122283"/>
            <a:ext cx="2538645" cy="589901"/>
            <a:chOff x="457200" y="3122283"/>
            <a:chExt cx="2538645" cy="589901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3122283"/>
              <a:ext cx="18097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Example</a:t>
              </a:r>
              <a:endPara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endParaRPr>
            </a:p>
          </p:txBody>
        </p:sp>
        <p:pic>
          <p:nvPicPr>
            <p:cNvPr id="19" name="Picture 18" descr="g95.jpe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580" y="3122283"/>
              <a:ext cx="588265" cy="5899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 Random variable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7199" y="1195097"/>
            <a:ext cx="8229599" cy="5284258"/>
          </a:xfrm>
        </p:spPr>
        <p:txBody>
          <a:bodyPr/>
          <a:lstStyle/>
          <a:p>
            <a:r>
              <a:rPr lang="en-US" altLang="zh-CN" sz="2800" dirty="0"/>
              <a:t> Understanding random variables</a:t>
            </a:r>
            <a:endParaRPr lang="en-US" altLang="zh-CN" sz="2800" dirty="0"/>
          </a:p>
          <a:p>
            <a:r>
              <a:rPr lang="en-US" altLang="zh-CN" sz="2800" dirty="0"/>
              <a:t> Why introduce RV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 Expected value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312533"/>
            <a:ext cx="1809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Example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227385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 panose="02070309020205020404"/>
                <a:cs typeface="Courier New" panose="02070309020205020404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s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519" y="2827560"/>
            <a:ext cx="31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     0      1      2 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3262878"/>
            <a:ext cx="31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     ¼     ½     ¼ 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2750" y="4028876"/>
            <a:ext cx="4489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0 ¼ + 1 ½ + 2 ¼ 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= 1</a:t>
            </a:r>
            <a:endParaRPr lang="en-US" sz="2800" dirty="0"/>
          </a:p>
        </p:txBody>
      </p:sp>
      <p:pic>
        <p:nvPicPr>
          <p:cNvPr id="19" name="Picture 18" descr="g95.jpe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580" y="1312533"/>
            <a:ext cx="588265" cy="589901"/>
          </a:xfrm>
          <a:prstGeom prst="rect">
            <a:avLst/>
          </a:prstGeom>
        </p:spPr>
      </p:pic>
      <p:pic>
        <p:nvPicPr>
          <p:cNvPr id="20" name="Picture 19" descr="g95.jpe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97" y="1312533"/>
            <a:ext cx="588265" cy="589901"/>
          </a:xfrm>
          <a:prstGeom prst="rect">
            <a:avLst/>
          </a:prstGeom>
        </p:spPr>
      </p:pic>
      <p:pic>
        <p:nvPicPr>
          <p:cNvPr id="21" name="Picture 20" descr="hea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74" y="1508834"/>
            <a:ext cx="3035300" cy="308448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965950" y="1816100"/>
            <a:ext cx="0" cy="24765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59550" y="1331034"/>
            <a:ext cx="8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lang="en-US" sz="2400" dirty="0">
              <a:solidFill>
                <a:srgbClr val="FF9933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750" y="50399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 expectation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is the </a:t>
            </a:r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average value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 random variable takes when experiment is done many times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 Expected value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12533"/>
            <a:ext cx="1809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Example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30" y="1179927"/>
            <a:ext cx="1006171" cy="1006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2393246"/>
            <a:ext cx="5225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face value of fair 6-sided die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2750" y="3075691"/>
            <a:ext cx="8274050" cy="606455"/>
            <a:chOff x="412750" y="3075691"/>
            <a:chExt cx="8274050" cy="606455"/>
          </a:xfrm>
        </p:grpSpPr>
        <p:sp>
          <p:nvSpPr>
            <p:cNvPr id="7" name="Rectangle 6"/>
            <p:cNvSpPr/>
            <p:nvPr/>
          </p:nvSpPr>
          <p:spPr>
            <a:xfrm>
              <a:off x="412750" y="3139876"/>
              <a:ext cx="82740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F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] =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    + 2     + 3     + 4     + 5     + 6     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= 3.5</a:t>
              </a:r>
              <a:endParaRPr lang="en-US" sz="280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47825" y="3129636"/>
              <a:ext cx="476432" cy="552510"/>
              <a:chOff x="1581150" y="4368800"/>
              <a:chExt cx="476432" cy="55251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752691" y="45212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2530475" y="3094741"/>
              <a:ext cx="476432" cy="552510"/>
              <a:chOff x="1581150" y="4368800"/>
              <a:chExt cx="476432" cy="5525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52691" y="45212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455551" y="3075691"/>
              <a:ext cx="476432" cy="552510"/>
              <a:chOff x="1581150" y="4368800"/>
              <a:chExt cx="476432" cy="55251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91" y="45212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4389001" y="3091596"/>
              <a:ext cx="476432" cy="552510"/>
              <a:chOff x="1581150" y="4368800"/>
              <a:chExt cx="476432" cy="55251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752691" y="45212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5303401" y="3078836"/>
              <a:ext cx="476432" cy="552510"/>
              <a:chOff x="1581150" y="4368800"/>
              <a:chExt cx="476432" cy="5525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52691" y="45212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249551" y="3081981"/>
              <a:ext cx="476432" cy="552510"/>
              <a:chOff x="1581150" y="4368800"/>
              <a:chExt cx="476432" cy="552510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752691" y="45212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</a:t>
            </a:r>
            <a:r>
              <a:rPr lang="en-US" dirty="0"/>
              <a:t>Russian roulette</a:t>
            </a:r>
            <a:endParaRPr lang="en-US" dirty="0"/>
          </a:p>
        </p:txBody>
      </p:sp>
      <p:pic>
        <p:nvPicPr>
          <p:cNvPr id="4" name="Picture 3" descr="url.jpe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454229"/>
            <a:ext cx="1717040" cy="21463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84650" y="1879540"/>
            <a:ext cx="2978150" cy="535781"/>
            <a:chOff x="4184650" y="1879540"/>
            <a:chExt cx="2978150" cy="535781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184650" y="2190750"/>
              <a:ext cx="297815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SW-629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1879540"/>
              <a:ext cx="952500" cy="53578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048000" y="1299170"/>
            <a:ext cx="945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Alice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6800" y="1257379"/>
            <a:ext cx="786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Bob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84650" y="3130490"/>
            <a:ext cx="2978150" cy="535781"/>
            <a:chOff x="4184650" y="3130490"/>
            <a:chExt cx="2978150" cy="535781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184650" y="3416300"/>
              <a:ext cx="297815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SW-629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3130490"/>
              <a:ext cx="952500" cy="53578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184650" y="1276429"/>
            <a:ext cx="2978150" cy="535781"/>
            <a:chOff x="4184650" y="1276429"/>
            <a:chExt cx="2978150" cy="535781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184650" y="1568450"/>
              <a:ext cx="297815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SW-629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7950" y="1276429"/>
              <a:ext cx="952500" cy="53578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184650" y="2527379"/>
            <a:ext cx="2978150" cy="535781"/>
            <a:chOff x="4184650" y="2527379"/>
            <a:chExt cx="2978150" cy="53578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84650" y="2832100"/>
              <a:ext cx="297815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W-629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7950" y="2527379"/>
              <a:ext cx="952500" cy="535781"/>
            </a:xfrm>
            <a:prstGeom prst="rect">
              <a:avLst/>
            </a:prstGeom>
          </p:spPr>
        </p:pic>
      </p:grpSp>
      <p:sp>
        <p:nvSpPr>
          <p:cNvPr id="19" name="Cloud 18"/>
          <p:cNvSpPr/>
          <p:nvPr/>
        </p:nvSpPr>
        <p:spPr>
          <a:xfrm>
            <a:off x="6203950" y="1066800"/>
            <a:ext cx="539750" cy="5016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/>
          <p:cNvSpPr/>
          <p:nvPr/>
        </p:nvSpPr>
        <p:spPr>
          <a:xfrm>
            <a:off x="4540250" y="1689100"/>
            <a:ext cx="539750" cy="5016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/>
          <p:cNvSpPr/>
          <p:nvPr/>
        </p:nvSpPr>
        <p:spPr>
          <a:xfrm>
            <a:off x="6203950" y="2330450"/>
            <a:ext cx="539750" cy="5016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43045" y="5822134"/>
            <a:ext cx="419441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32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number of rounds</a:t>
            </a:r>
            <a:endParaRPr lang="en-US" sz="32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24168" y="6250344"/>
            <a:ext cx="263216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what is 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lang="en-US" sz="32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?</a:t>
            </a:r>
            <a:endParaRPr lang="en-US" sz="32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457200" y="3971324"/>
            <a:ext cx="474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S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{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MMH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MMMH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MMMH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…}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457200" y="463669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E.g.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MMH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: Alice misses, then Bob misses, then Alice kills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6" name="TextBox 5"/>
          <p:cNvSpPr txBox="1"/>
          <p:nvPr/>
        </p:nvSpPr>
        <p:spPr>
          <a:xfrm>
            <a:off x="457200" y="5292124"/>
            <a:ext cx="546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/>
                <a:cs typeface="Garamond" panose="02020404030301010803"/>
              </a:rPr>
              <a:t>A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“Alice wins”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{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MMH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MMMMH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…}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 Chuck-a-luck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2012950" y="1682750"/>
            <a:ext cx="4953000" cy="836315"/>
            <a:chOff x="2012950" y="1682750"/>
            <a:chExt cx="4953000" cy="83631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032000" y="2470150"/>
              <a:ext cx="493395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03200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85750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9570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52120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6575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7220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965950" y="1682750"/>
              <a:ext cx="0" cy="7874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012950" y="2057400"/>
              <a:ext cx="365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1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57500" y="2051050"/>
              <a:ext cx="365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2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76650" y="2044700"/>
              <a:ext cx="365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3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21200" y="2044700"/>
              <a:ext cx="365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4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5750" y="2038350"/>
              <a:ext cx="365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5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84900" y="2032000"/>
              <a:ext cx="365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6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  <p:pic>
        <p:nvPicPr>
          <p:cNvPr id="21" name="Picture 20" descr="g95.jpe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85" y="1598283"/>
            <a:ext cx="588265" cy="58990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559899" y="2886557"/>
            <a:ext cx="3674090" cy="1063322"/>
            <a:chOff x="2559899" y="2886557"/>
            <a:chExt cx="3674090" cy="1063322"/>
          </a:xfrm>
        </p:grpSpPr>
        <p:pic>
          <p:nvPicPr>
            <p:cNvPr id="23" name="Picture 22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899" y="2892026"/>
              <a:ext cx="1006171" cy="1006171"/>
            </a:xfrm>
            <a:prstGeom prst="rect">
              <a:avLst/>
            </a:prstGeom>
          </p:spPr>
        </p:pic>
        <p:pic>
          <p:nvPicPr>
            <p:cNvPr id="24" name="Picture 23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70971">
              <a:off x="3944566" y="2886557"/>
              <a:ext cx="1006171" cy="1006171"/>
            </a:xfrm>
            <a:prstGeom prst="rect">
              <a:avLst/>
            </a:prstGeom>
          </p:spPr>
        </p:pic>
        <p:pic>
          <p:nvPicPr>
            <p:cNvPr id="25" name="Picture 24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6841">
              <a:off x="5227818" y="2943708"/>
              <a:ext cx="1006171" cy="100617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44635" y="5086062"/>
            <a:ext cx="6011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If it </a:t>
            </a:r>
            <a:r>
              <a:rPr lang="en-US" sz="32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doesn’t appear</a:t>
            </a:r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, you lose $1. 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4293176"/>
            <a:ext cx="6831711" cy="584776"/>
            <a:chOff x="457200" y="4293176"/>
            <a:chExt cx="6831711" cy="584776"/>
          </a:xfrm>
        </p:grpSpPr>
        <p:sp>
          <p:nvSpPr>
            <p:cNvPr id="30" name="TextBox 29"/>
            <p:cNvSpPr txBox="1"/>
            <p:nvPr/>
          </p:nvSpPr>
          <p:spPr>
            <a:xfrm>
              <a:off x="457200" y="4293176"/>
              <a:ext cx="68317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Franklin Gothic Medium" panose="020B0603020102020204"/>
                  <a:cs typeface="Franklin Gothic Medium" panose="020B0603020102020204"/>
                </a:rPr>
                <a:t>If        appears </a:t>
              </a:r>
              <a:r>
                <a:rPr lang="en-US" sz="3200" i="1" dirty="0">
                  <a:latin typeface="Garamond" panose="02020404030301010803"/>
                  <a:cs typeface="Garamond" panose="02020404030301010803"/>
                </a:rPr>
                <a:t>k</a:t>
              </a:r>
              <a:r>
                <a:rPr lang="en-US" sz="3200" dirty="0">
                  <a:latin typeface="Franklin Gothic Medium" panose="020B0603020102020204"/>
                  <a:cs typeface="Franklin Gothic Medium" panose="020B0603020102020204"/>
                </a:rPr>
                <a:t> times, you </a:t>
              </a:r>
              <a:r>
                <a:rPr lang="en-US" sz="3200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win</a:t>
              </a:r>
              <a:r>
                <a:rPr lang="en-US" sz="3200" dirty="0">
                  <a:latin typeface="Franklin Gothic Medium" panose="020B0603020102020204"/>
                  <a:cs typeface="Franklin Gothic Medium" panose="020B0603020102020204"/>
                </a:rPr>
                <a:t> $</a:t>
              </a:r>
              <a:r>
                <a:rPr lang="en-US" sz="3200" i="1" dirty="0">
                  <a:latin typeface="Garamond" panose="02020404030301010803"/>
                  <a:cs typeface="Garamond" panose="02020404030301010803"/>
                </a:rPr>
                <a:t>k</a:t>
              </a:r>
              <a:r>
                <a:rPr lang="en-US" sz="3200" dirty="0">
                  <a:latin typeface="Franklin Gothic Medium" panose="020B0603020102020204"/>
                  <a:cs typeface="Franklin Gothic Medium" panose="020B0603020102020204"/>
                </a:rPr>
                <a:t>.</a:t>
              </a:r>
              <a:endParaRPr lang="en-US" sz="32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pic>
          <p:nvPicPr>
            <p:cNvPr id="27" name="Picture 26" descr="Dice-2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885" y="4350902"/>
              <a:ext cx="527050" cy="5270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4  </a:t>
            </a:r>
            <a:r>
              <a:rPr lang="en-US" dirty="0"/>
              <a:t>Chuck-a-luck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9080" y="1813943"/>
            <a:ext cx="743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= profit     </a:t>
            </a:r>
            <a:endParaRPr lang="en-US" altLang="zh-CN" sz="2800" i="1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238" y="4758035"/>
            <a:ext cx="7426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-1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*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(5/6)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3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+ 1 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*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3(5/6)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(1/6)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 </a:t>
            </a:r>
            <a:br>
              <a:rPr lang="en-US" sz="2800" baseline="30000" dirty="0">
                <a:latin typeface="Garamond" panose="02020404030301010803"/>
                <a:cs typeface="Garamond" panose="02020404030301010803"/>
              </a:rPr>
            </a:b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                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+ 2 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*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3(5/6)(1/6)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+ 3 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*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(1/6)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3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= -17/216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 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54047" y="3052014"/>
            <a:ext cx="6319490" cy="1099294"/>
            <a:chOff x="479344" y="2847956"/>
            <a:chExt cx="6319490" cy="109929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79344" y="3400406"/>
              <a:ext cx="6243292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8393" y="2847956"/>
              <a:ext cx="5030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-1			1			2			3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3794" y="2847956"/>
              <a:ext cx="43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>
                  <a:latin typeface="Garamond" panose="02020404030301010803"/>
                  <a:cs typeface="Garamond" panose="02020404030301010803"/>
                </a:rPr>
                <a:t>P</a:t>
              </a:r>
              <a:endParaRPr lang="en-US" sz="24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9344" y="3425806"/>
              <a:ext cx="681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n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379373" y="3383420"/>
              <a:ext cx="671879" cy="552510"/>
              <a:chOff x="5911500" y="1407815"/>
              <a:chExt cx="671879" cy="55251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008251" y="1407815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179792" y="1560215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H="1">
                <a:off x="6148042" y="1623775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5911500" y="1426289"/>
                <a:ext cx="671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Garamond" panose="02020404030301010803"/>
                    <a:cs typeface="Garamond" panose="02020404030301010803"/>
                  </a:rPr>
                  <a:t>(    )</a:t>
                </a:r>
                <a:endParaRPr lang="en-US" sz="2400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253706" y="3377141"/>
              <a:ext cx="671879" cy="552510"/>
              <a:chOff x="7063052" y="1748770"/>
              <a:chExt cx="671879" cy="55251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7151251" y="174877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5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22792" y="190117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7291042" y="19647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7063052" y="1761590"/>
                <a:ext cx="671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Garamond" panose="02020404030301010803"/>
                    <a:cs typeface="Garamond" panose="02020404030301010803"/>
                  </a:rPr>
                  <a:t>(    )</a:t>
                </a:r>
                <a:endParaRPr lang="en-US" sz="24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733174" y="3369867"/>
              <a:ext cx="768059" cy="552510"/>
              <a:chOff x="5911500" y="1407815"/>
              <a:chExt cx="768059" cy="55251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008251" y="1407815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179792" y="1560215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>
                <a:off x="6148042" y="1623775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5911500" y="1426289"/>
                <a:ext cx="768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Garamond" panose="02020404030301010803"/>
                    <a:cs typeface="Garamond" panose="02020404030301010803"/>
                  </a:rPr>
                  <a:t>(    )</a:t>
                </a:r>
                <a:r>
                  <a:rPr lang="en-US" sz="2400" baseline="30000" dirty="0">
                    <a:latin typeface="Garamond" panose="02020404030301010803"/>
                    <a:cs typeface="Garamond" panose="02020404030301010803"/>
                  </a:rPr>
                  <a:t>2</a:t>
                </a:r>
                <a:endParaRPr lang="en-US" sz="2400" baseline="300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760235" y="3394056"/>
              <a:ext cx="768059" cy="552510"/>
              <a:chOff x="7063052" y="1748770"/>
              <a:chExt cx="768059" cy="55251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51251" y="174877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5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322792" y="190117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7291042" y="19647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7063052" y="1761590"/>
                <a:ext cx="768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Garamond" panose="02020404030301010803"/>
                    <a:cs typeface="Garamond" panose="02020404030301010803"/>
                  </a:rPr>
                  <a:t>(    )</a:t>
                </a:r>
                <a:r>
                  <a:rPr lang="en-US" sz="2400" baseline="30000" dirty="0">
                    <a:latin typeface="Garamond" panose="02020404030301010803"/>
                    <a:cs typeface="Garamond" panose="02020404030301010803"/>
                  </a:rPr>
                  <a:t>2</a:t>
                </a:r>
                <a:endParaRPr lang="en-US" sz="2400" baseline="30000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679096" y="3363050"/>
              <a:ext cx="768059" cy="552510"/>
              <a:chOff x="5911500" y="1407815"/>
              <a:chExt cx="768059" cy="55251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008251" y="1407815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179792" y="1560215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H="1">
                <a:off x="6148042" y="1623775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5911500" y="1426289"/>
                <a:ext cx="768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Garamond" panose="02020404030301010803"/>
                    <a:cs typeface="Garamond" panose="02020404030301010803"/>
                  </a:rPr>
                  <a:t>(    )</a:t>
                </a:r>
                <a:r>
                  <a:rPr lang="en-US" sz="2400" baseline="30000" dirty="0">
                    <a:latin typeface="Garamond" panose="02020404030301010803"/>
                    <a:cs typeface="Garamond" panose="02020404030301010803"/>
                  </a:rPr>
                  <a:t>3</a:t>
                </a:r>
                <a:endParaRPr lang="en-US" sz="2400" baseline="300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625664" y="3394740"/>
              <a:ext cx="768059" cy="552510"/>
              <a:chOff x="7063052" y="1748770"/>
              <a:chExt cx="768059" cy="55251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151251" y="174877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5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322792" y="190117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flipH="1">
                <a:off x="7291042" y="19647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7063052" y="1761590"/>
                <a:ext cx="768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Garamond" panose="02020404030301010803"/>
                    <a:cs typeface="Garamond" panose="02020404030301010803"/>
                  </a:rPr>
                  <a:t>(    )</a:t>
                </a:r>
                <a:r>
                  <a:rPr lang="en-US" sz="2400" baseline="30000" dirty="0">
                    <a:latin typeface="Garamond" panose="02020404030301010803"/>
                    <a:cs typeface="Garamond" panose="02020404030301010803"/>
                  </a:rPr>
                  <a:t>3</a:t>
                </a:r>
                <a:endParaRPr lang="en-US" sz="2400" baseline="30000" dirty="0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2583067" y="3430211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3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094367" y="3416262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3</a:t>
              </a:r>
              <a:endParaRPr lang="en-US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29238" y="891100"/>
            <a:ext cx="1676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Solution</a:t>
            </a:r>
            <a:endParaRPr lang="en-US" sz="3200" dirty="0">
              <a:solidFill>
                <a:srgbClr val="00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3" name="TextBox 4"/>
          <p:cNvSpPr txBox="1"/>
          <p:nvPr/>
        </p:nvSpPr>
        <p:spPr>
          <a:xfrm>
            <a:off x="401021" y="1364098"/>
            <a:ext cx="7526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 the times of appearing 2 </a:t>
            </a:r>
            <a:endParaRPr lang="en-US" altLang="zh-CN" sz="2800" i="1" dirty="0">
              <a:latin typeface="Garamond" panose="02020404030301010803"/>
              <a:cs typeface="Garamond" panose="02020404030301010803"/>
            </a:endParaRPr>
          </a:p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1774146" y="2498948"/>
            <a:ext cx="503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0			1			2			3</a:t>
            </a:r>
            <a:endParaRPr lang="en-US" sz="2400" dirty="0">
              <a:solidFill>
                <a:srgbClr val="FF0000"/>
              </a:solidFill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49" name="TextBox 8"/>
          <p:cNvSpPr txBox="1"/>
          <p:nvPr/>
        </p:nvSpPr>
        <p:spPr>
          <a:xfrm>
            <a:off x="529547" y="2498948"/>
            <a:ext cx="43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X</a:t>
            </a:r>
            <a:endParaRPr lang="en-US" sz="2400" i="1" dirty="0">
              <a:solidFill>
                <a:srgbClr val="FF0000"/>
              </a:solidFill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4 Expectation of Functions of random variables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099427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In general, if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a random variable and </a:t>
            </a:r>
            <a:r>
              <a:rPr lang="en-US" altLang="zh-CN" sz="2800" i="1" dirty="0">
                <a:latin typeface="Garamond" panose="02020404030301010803"/>
                <a:cs typeface="Garamond" panose="02020404030301010803"/>
              </a:rPr>
              <a:t>g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 function, then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Y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g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is a random variable with 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8708" y="2267827"/>
            <a:ext cx="36709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i="1" baseline="-25000" dirty="0" err="1">
                <a:latin typeface="Garamond" panose="02020404030301010803"/>
                <a:cs typeface="Garamond" panose="02020404030301010803"/>
              </a:rPr>
              <a:t>Y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y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x: g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i="1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y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 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i="1" baseline="-25000" dirty="0" err="1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457200" y="3038312"/>
            <a:ext cx="8160638" cy="35450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P 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Y 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)) = 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P 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) = 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)) = 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P 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X 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s-ES" altLang="zh-CN" sz="2400" i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s-E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s-E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endParaRPr lang="es-ES" altLang="zh-CN" sz="2400" dirty="0"/>
          </a:p>
          <a:p>
            <a:pPr marL="0" indent="0">
              <a:buNone/>
            </a:pPr>
            <a:br>
              <a:rPr lang="es-ES" altLang="zh-CN" sz="2400" dirty="0"/>
            </a:b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36" y="3827701"/>
            <a:ext cx="7941182" cy="293892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 Expectation of Functions of random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9616"/>
                <a:ext cx="8160638" cy="50837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X    0</a:t>
                </a:r>
                <a:r>
                  <a:rPr lang="zh-CN" altLang="en-US" sz="2400" i="1" dirty="0">
                    <a:latin typeface="Times New Roman" panose="02020603050405020304" charset="0"/>
                    <a:cs typeface="Times New Roman" panose="02020603050405020304" charset="0"/>
                  </a:rPr>
                  <a:t>，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1 </a:t>
                </a:r>
                <a:r>
                  <a:rPr lang="zh-CN" altLang="en-US" sz="2400" i="1" dirty="0">
                    <a:latin typeface="Times New Roman" panose="02020603050405020304" charset="0"/>
                    <a:cs typeface="Times New Roman" panose="02020603050405020304" charset="0"/>
                  </a:rPr>
                  <a:t>，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 4</a:t>
                </a:r>
                <a:r>
                  <a:rPr lang="es-E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.      </a:t>
                </a:r>
                <a:r>
                  <a:rPr lang="en-U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Y=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rad>
                  </m:oMath>
                </a14:m>
                <a:r>
                  <a:rPr lang="es-E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s-ES" altLang="zh-CN" sz="2400" i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indent="0" algn="ctr">
                  <a:buNone/>
                </a:pPr>
                <a:r>
                  <a:rPr lang="es-ES" altLang="zh-CN" sz="2400" i="1" dirty="0">
                    <a:latin typeface="Times New Roman" panose="02020603050405020304" charset="0"/>
                    <a:cs typeface="Times New Roman" panose="02020603050405020304" charset="0"/>
                  </a:rPr>
                  <a:t>.</a:t>
                </a:r>
                <a:r>
                  <a:rPr lang="es-ES" altLang="zh-CN" sz="24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s-ES" altLang="zh-CN" sz="2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indent="0" algn="ctr">
                  <a:buNone/>
                </a:pPr>
                <a:endParaRPr lang="es-ES" altLang="zh-CN" sz="2400" dirty="0"/>
              </a:p>
              <a:p>
                <a:pPr marL="0" indent="0">
                  <a:buNone/>
                </a:pPr>
                <a:br>
                  <a:rPr lang="es-ES" altLang="zh-CN" sz="2400" dirty="0"/>
                </a:br>
                <a:r>
                  <a:rPr lang="en-US" altLang="zh-CN" sz="2400" dirty="0"/>
                  <a:t> </a:t>
                </a:r>
                <a:br>
                  <a:rPr lang="en-US" altLang="zh-CN" sz="2400" dirty="0"/>
                </a:br>
                <a:r>
                  <a:rPr lang="en-US" altLang="zh-CN" sz="2400" dirty="0"/>
                  <a:t> </a:t>
                </a:r>
                <a:br>
                  <a:rPr lang="en-US" altLang="zh-CN" sz="2400" dirty="0"/>
                </a:br>
                <a:endParaRPr lang="zh-CN" altLang="en-US" sz="2400" dirty="0"/>
              </a:p>
            </p:txBody>
          </p:sp>
        </mc:Choice>
        <mc:Fallback>
          <p:sp>
            <p:nvSpPr>
              <p:cNvPr id="15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9616"/>
                <a:ext cx="8160638" cy="5083746"/>
              </a:xfrm>
              <a:blipFill rotWithShape="1">
                <a:blip r:embed="rId1"/>
                <a:stretch>
                  <a:fillRect t="-7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0" y="2426842"/>
            <a:ext cx="8723554" cy="39127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Expectation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discrete </a:t>
            </a:r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random variable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assigns a discrete value to every outcome in the sample space.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957005"/>
            <a:ext cx="5132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Probability mass function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: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 = x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</a:t>
            </a:r>
            <a:endParaRPr lang="en-US" sz="2800" dirty="0">
              <a:solidFill>
                <a:prstClr val="black"/>
              </a:solidFill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479316"/>
            <a:ext cx="5226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Expected value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: </a:t>
            </a:r>
            <a:br>
              <a:rPr lang="en-US" sz="2800" dirty="0"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∑</a:t>
            </a:r>
            <a:r>
              <a:rPr lang="en-US" sz="2800" i="1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 p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).</a:t>
            </a:r>
            <a:endParaRPr lang="en-US" sz="2800" dirty="0"/>
          </a:p>
        </p:txBody>
      </p:sp>
      <p:pic>
        <p:nvPicPr>
          <p:cNvPr id="8" name="Picture 7" descr="heads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74" y="2649657"/>
            <a:ext cx="3035300" cy="308448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43750" y="2956923"/>
            <a:ext cx="0" cy="247650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37350" y="2471857"/>
            <a:ext cx="8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solidFill>
                  <a:srgbClr val="FF9933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lang="en-US" sz="2400" dirty="0">
              <a:solidFill>
                <a:srgbClr val="FF993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9950" y="5545257"/>
            <a:ext cx="2388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Garamond" panose="02020404030301010803"/>
                <a:cs typeface="Garamond" panose="02020404030301010803"/>
              </a:rPr>
              <a:t>N: </a:t>
            </a:r>
            <a:r>
              <a:rPr lang="en-US" sz="2000" dirty="0">
                <a:latin typeface="Franklin Gothic Medium" panose="020B0603020102020204"/>
                <a:cs typeface="Franklin Gothic Medium" panose="020B0603020102020204"/>
              </a:rPr>
              <a:t>number of heads</a:t>
            </a:r>
            <a:br>
              <a:rPr lang="en-US" sz="2000" dirty="0"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2000" dirty="0">
                <a:latin typeface="Franklin Gothic Medium" panose="020B0603020102020204"/>
                <a:cs typeface="Franklin Gothic Medium" panose="020B0603020102020204"/>
              </a:rPr>
              <a:t>in two coin flips</a:t>
            </a:r>
            <a:endParaRPr lang="en-US" sz="20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Expectation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11432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Expectation of function of a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r.v.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X,  Y =g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To compute 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  </a:t>
            </a:r>
            <a:endParaRPr lang="en-US" sz="2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947672"/>
            <a:ext cx="8229600" cy="15889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96" y="3636506"/>
            <a:ext cx="3767328" cy="30685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</a:t>
            </a:r>
            <a:endParaRPr 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58211"/>
            <a:ext cx="5239512" cy="45735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742779"/>
            <a:ext cx="8229600" cy="68253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2240"/>
            <a:ext cx="2587752" cy="5660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71012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Given an experiment with sample space </a:t>
            </a:r>
            <a:r>
              <a:rPr lang="en-US" altLang="zh-CN" sz="2800" i="1" dirty="0"/>
              <a:t>S</a:t>
            </a:r>
            <a:r>
              <a:rPr lang="en-US" altLang="zh-CN" sz="2800" dirty="0"/>
              <a:t>, a random variable (</a:t>
            </a:r>
            <a:r>
              <a:rPr lang="en-US" altLang="zh-CN" sz="2800" dirty="0" err="1"/>
              <a:t>r.v.</a:t>
            </a:r>
            <a:r>
              <a:rPr lang="en-US" altLang="zh-CN" sz="2800" dirty="0"/>
              <a:t>) is a function from the sample space </a:t>
            </a:r>
            <a:r>
              <a:rPr lang="en-US" altLang="zh-CN" sz="2800" i="1" dirty="0"/>
              <a:t>S</a:t>
            </a:r>
            <a:r>
              <a:rPr lang="en-US" altLang="zh-CN" sz="2800" dirty="0"/>
              <a:t> to the real numbers </a:t>
            </a:r>
            <a:r>
              <a:rPr lang="en-US" altLang="zh-CN" sz="2800" i="1" dirty="0"/>
              <a:t>R</a:t>
            </a:r>
            <a:r>
              <a:rPr lang="en-US" altLang="zh-CN" sz="2800" dirty="0"/>
              <a:t>. It is common, but not required, to denote random variables by capital letters.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6852" y="2886894"/>
            <a:ext cx="5203632" cy="38134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dice</a:t>
            </a:r>
            <a:endParaRPr lang="en-US" dirty="0"/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2" y="1318832"/>
            <a:ext cx="1006171" cy="1006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690" y="1370896"/>
            <a:ext cx="43428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sum of face values of </a:t>
            </a:r>
            <a:b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       two fair 6-sided dice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33" name="Picture 32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3102">
            <a:off x="7012219" y="1319627"/>
            <a:ext cx="1006171" cy="10061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0172" y="2631882"/>
            <a:ext cx="46609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Solution 1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457200" y="4110970"/>
            <a:ext cx="6568984" cy="891810"/>
            <a:chOff x="457200" y="3571220"/>
            <a:chExt cx="6568984" cy="89181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72984" y="4019490"/>
              <a:ext cx="5616095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123950" y="3571220"/>
              <a:ext cx="5902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2	3	4	5	6	7	8	9    10    11   12</a:t>
              </a:r>
              <a:endParaRPr lang="en-US" sz="20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6828" y="3572026"/>
              <a:ext cx="43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s</a:t>
              </a:r>
              <a:endParaRPr lang="en-US" sz="20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7200" y="4003080"/>
              <a:ext cx="6371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000" i="1" baseline="-25000" dirty="0" err="1">
                  <a:latin typeface="Garamond" panose="02020404030301010803"/>
                  <a:cs typeface="Garamond" panose="02020404030301010803"/>
                </a:rPr>
                <a:t>S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s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0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039276" y="3965377"/>
              <a:ext cx="497767" cy="490954"/>
              <a:chOff x="7151251" y="1748770"/>
              <a:chExt cx="497767" cy="490954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1510500" y="3965377"/>
              <a:ext cx="497767" cy="490954"/>
              <a:chOff x="7151251" y="1748770"/>
              <a:chExt cx="497767" cy="49095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2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1937800" y="3967610"/>
              <a:ext cx="497767" cy="490954"/>
              <a:chOff x="7151251" y="1748770"/>
              <a:chExt cx="497767" cy="490954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2422360" y="3967610"/>
              <a:ext cx="497767" cy="490954"/>
              <a:chOff x="7151251" y="1748770"/>
              <a:chExt cx="497767" cy="490954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4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2875060" y="3969843"/>
              <a:ext cx="497767" cy="490954"/>
              <a:chOff x="7151251" y="1748770"/>
              <a:chExt cx="497767" cy="490954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5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3346284" y="3969843"/>
              <a:ext cx="497767" cy="490954"/>
              <a:chOff x="7151251" y="1748770"/>
              <a:chExt cx="497767" cy="490954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3773584" y="3972076"/>
              <a:ext cx="497767" cy="490954"/>
              <a:chOff x="7151251" y="1748770"/>
              <a:chExt cx="497767" cy="49095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5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4240088" y="3963144"/>
              <a:ext cx="497767" cy="490954"/>
              <a:chOff x="7151251" y="1748770"/>
              <a:chExt cx="497767" cy="490954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4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4692788" y="3965377"/>
              <a:ext cx="497767" cy="490954"/>
              <a:chOff x="7151251" y="1748770"/>
              <a:chExt cx="497767" cy="490954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5164012" y="3965377"/>
              <a:ext cx="497767" cy="490954"/>
              <a:chOff x="7151251" y="1748770"/>
              <a:chExt cx="497767" cy="490954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2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5591312" y="3967610"/>
              <a:ext cx="497767" cy="490954"/>
              <a:chOff x="7151251" y="1748770"/>
              <a:chExt cx="497767" cy="490954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7151251" y="17487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271992" y="1901170"/>
                <a:ext cx="3770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/>
          <p:cNvGrpSpPr/>
          <p:nvPr/>
        </p:nvGrpSpPr>
        <p:grpSpPr>
          <a:xfrm>
            <a:off x="419100" y="5393441"/>
            <a:ext cx="4857750" cy="612805"/>
            <a:chOff x="342900" y="4885441"/>
            <a:chExt cx="4857750" cy="612805"/>
          </a:xfrm>
        </p:grpSpPr>
        <p:sp>
          <p:nvSpPr>
            <p:cNvPr id="8" name="Rectangle 7"/>
            <p:cNvSpPr/>
            <p:nvPr/>
          </p:nvSpPr>
          <p:spPr>
            <a:xfrm>
              <a:off x="342900" y="4955976"/>
              <a:ext cx="48577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S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] =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2      + 3      + … + 12 </a:t>
              </a:r>
              <a:endParaRPr lang="en-US" sz="28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77975" y="4945736"/>
              <a:ext cx="596657" cy="552510"/>
              <a:chOff x="1581150" y="4368800"/>
              <a:chExt cx="596657" cy="552510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752691" y="4521200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2619375" y="4910841"/>
              <a:ext cx="596657" cy="552510"/>
              <a:chOff x="1581150" y="4368800"/>
              <a:chExt cx="596657" cy="55251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2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52691" y="4521200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4548488" y="4885441"/>
              <a:ext cx="596657" cy="552510"/>
              <a:chOff x="1581150" y="4368800"/>
              <a:chExt cx="596657" cy="55251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581150" y="4368800"/>
                <a:ext cx="30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1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52691" y="4521200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 panose="02020404030301010803"/>
                    <a:cs typeface="Garamond" panose="02020404030301010803"/>
                  </a:rPr>
                  <a:t>36</a:t>
                </a:r>
                <a:endParaRPr lang="en-US" sz="20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 flipH="1">
                <a:off x="1720941" y="458476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Rectangle 98"/>
          <p:cNvSpPr/>
          <p:nvPr/>
        </p:nvSpPr>
        <p:spPr>
          <a:xfrm>
            <a:off x="5232009" y="5438576"/>
            <a:ext cx="8033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7</a:t>
            </a:r>
            <a:endParaRPr lang="en-US" sz="2800" dirty="0"/>
          </a:p>
        </p:txBody>
      </p:sp>
      <p:sp>
        <p:nvSpPr>
          <p:cNvPr id="94" name="Rectangle 93"/>
          <p:cNvSpPr/>
          <p:nvPr/>
        </p:nvSpPr>
        <p:spPr>
          <a:xfrm>
            <a:off x="437957" y="3387404"/>
            <a:ext cx="8291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We calculate the </a:t>
            </a:r>
            <a:r>
              <a:rPr lang="en-US" sz="2800" dirty="0" err="1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. of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: 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  <p:bldP spid="99" grpId="0"/>
      <p:bldP spid="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dice again</a:t>
            </a:r>
            <a:endParaRPr lang="en-US" dirty="0"/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2" y="1318832"/>
            <a:ext cx="1006171" cy="1006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690" y="1370896"/>
            <a:ext cx="43428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sum of face values of </a:t>
            </a:r>
            <a:b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       two fair 6-sided dice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33" name="Picture 32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3102">
            <a:off x="7012219" y="1319627"/>
            <a:ext cx="1006171" cy="10061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821592" y="2343537"/>
            <a:ext cx="1906779" cy="523220"/>
            <a:chOff x="5821592" y="2343537"/>
            <a:chExt cx="1906779" cy="523220"/>
          </a:xfrm>
        </p:grpSpPr>
        <p:sp>
          <p:nvSpPr>
            <p:cNvPr id="3" name="Rectangle 2"/>
            <p:cNvSpPr/>
            <p:nvPr/>
          </p:nvSpPr>
          <p:spPr>
            <a:xfrm>
              <a:off x="5821592" y="2343537"/>
              <a:ext cx="535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F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1</a:t>
              </a:r>
              <a:endParaRPr lang="en-US" sz="2800" baseline="-250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193192" y="2343537"/>
              <a:ext cx="535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F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2</a:t>
              </a:r>
              <a:endParaRPr lang="en-US" sz="2800" baseline="-2500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457200" y="3050976"/>
            <a:ext cx="320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011490" y="3828346"/>
            <a:ext cx="6373560" cy="1216482"/>
            <a:chOff x="1011490" y="3828346"/>
            <a:chExt cx="6373560" cy="1216482"/>
          </a:xfrm>
        </p:grpSpPr>
        <p:sp>
          <p:nvSpPr>
            <p:cNvPr id="103" name="Rectangle 102"/>
            <p:cNvSpPr/>
            <p:nvPr/>
          </p:nvSpPr>
          <p:spPr>
            <a:xfrm>
              <a:off x="1011490" y="3828346"/>
              <a:ext cx="63735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F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1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 = </a:t>
              </a:r>
              <a:r>
                <a:rPr lang="en-US" sz="2800" dirty="0">
                  <a:solidFill>
                    <a:prstClr val="black"/>
                  </a:solidFill>
                  <a:latin typeface="Franklin Gothic Medium" panose="020B0603020102020204"/>
                  <a:cs typeface="Franklin Gothic Medium" panose="020B0603020102020204"/>
                </a:rPr>
                <a:t>outcome of first die</a:t>
              </a:r>
              <a:endParaRPr lang="en-US" sz="2800" i="1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011490" y="4521608"/>
              <a:ext cx="63735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F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 = </a:t>
              </a:r>
              <a:r>
                <a:rPr lang="en-US" sz="2800" dirty="0">
                  <a:solidFill>
                    <a:prstClr val="black"/>
                  </a:solidFill>
                  <a:latin typeface="Franklin Gothic Medium" panose="020B0603020102020204"/>
                  <a:cs typeface="Franklin Gothic Medium" panose="020B0603020102020204"/>
                </a:rPr>
                <a:t>outcome of second die</a:t>
              </a:r>
              <a:endParaRPr lang="en-US" sz="2800" i="1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random variables</a:t>
            </a:r>
            <a:endParaRPr lang="en-US" dirty="0"/>
          </a:p>
        </p:txBody>
      </p:sp>
      <p:pic>
        <p:nvPicPr>
          <p:cNvPr id="4" name="Picture 3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1" y="1346072"/>
            <a:ext cx="876300" cy="876300"/>
          </a:xfrm>
          <a:prstGeom prst="rect">
            <a:avLst/>
          </a:prstGeom>
        </p:spPr>
      </p:pic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3102">
            <a:off x="1740204" y="1364926"/>
            <a:ext cx="824181" cy="8241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04552" y="1469076"/>
            <a:ext cx="53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1</a:t>
            </a:r>
            <a:endParaRPr lang="en-US" sz="2800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894492" y="1469076"/>
            <a:ext cx="53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endParaRPr lang="en-US" sz="28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6280150" y="1467928"/>
            <a:ext cx="193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84129" y="2387600"/>
            <a:ext cx="5684787" cy="593070"/>
            <a:chOff x="1284129" y="2387600"/>
            <a:chExt cx="5684787" cy="593070"/>
          </a:xfrm>
        </p:grpSpPr>
        <p:sp>
          <p:nvSpPr>
            <p:cNvPr id="9" name="TextBox 8"/>
            <p:cNvSpPr txBox="1"/>
            <p:nvPr/>
          </p:nvSpPr>
          <p:spPr>
            <a:xfrm>
              <a:off x="1284129" y="2457450"/>
              <a:ext cx="615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11</a:t>
              </a:r>
              <a:endParaRPr lang="en-US" sz="28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18735" y="240665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7635" y="240665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15935" y="238760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2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84129" y="2814310"/>
            <a:ext cx="5684787" cy="593070"/>
            <a:chOff x="1284129" y="2814310"/>
            <a:chExt cx="5684787" cy="593070"/>
          </a:xfrm>
        </p:grpSpPr>
        <p:sp>
          <p:nvSpPr>
            <p:cNvPr id="13" name="TextBox 12"/>
            <p:cNvSpPr txBox="1"/>
            <p:nvPr/>
          </p:nvSpPr>
          <p:spPr>
            <a:xfrm>
              <a:off x="1284129" y="2884160"/>
              <a:ext cx="615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12</a:t>
              </a:r>
              <a:endParaRPr lang="en-US" sz="28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18735" y="283336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77635" y="283336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2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15935" y="281431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3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641351" y="2331020"/>
            <a:ext cx="743584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284129" y="3407380"/>
            <a:ext cx="5833455" cy="1130300"/>
            <a:chOff x="1284129" y="3407380"/>
            <a:chExt cx="5833455" cy="1130300"/>
          </a:xfrm>
        </p:grpSpPr>
        <p:sp>
          <p:nvSpPr>
            <p:cNvPr id="17" name="TextBox 16"/>
            <p:cNvSpPr txBox="1"/>
            <p:nvPr/>
          </p:nvSpPr>
          <p:spPr>
            <a:xfrm>
              <a:off x="1284129" y="4014460"/>
              <a:ext cx="615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21</a:t>
              </a:r>
              <a:endParaRPr lang="en-US" sz="28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18735" y="396366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2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77635" y="396366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15935" y="394461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3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1441748" y="349930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…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5400000">
              <a:off x="6640530" y="342276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…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84129" y="4645630"/>
            <a:ext cx="5853103" cy="1162050"/>
            <a:chOff x="1284129" y="4645630"/>
            <a:chExt cx="5853103" cy="1162050"/>
          </a:xfrm>
        </p:grpSpPr>
        <p:sp>
          <p:nvSpPr>
            <p:cNvPr id="21" name="TextBox 20"/>
            <p:cNvSpPr txBox="1"/>
            <p:nvPr/>
          </p:nvSpPr>
          <p:spPr>
            <a:xfrm>
              <a:off x="1284129" y="5284460"/>
              <a:ext cx="615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66</a:t>
              </a:r>
              <a:endParaRPr lang="en-US" sz="2800" dirty="0"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18735" y="523366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6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77635" y="5233660"/>
              <a:ext cx="352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6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15935" y="5214610"/>
              <a:ext cx="5212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12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5400000">
              <a:off x="1446214" y="473755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…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5400000">
              <a:off x="6644996" y="466101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…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1169" y="3412554"/>
            <a:ext cx="44875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+ 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Y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+ 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Y</a:t>
            </a:r>
            <a:r>
              <a:rPr lang="en-US" sz="32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lang="en-US" sz="32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422400" y="2751140"/>
            <a:ext cx="639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For every two random variables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and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Y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750" y="2554290"/>
            <a:ext cx="7054850" cy="17526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dice again</a:t>
            </a:r>
            <a:endParaRPr lang="en-US" dirty="0"/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2" y="1318832"/>
            <a:ext cx="1006171" cy="1006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690" y="1370896"/>
            <a:ext cx="43428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sum of face values of </a:t>
            </a:r>
            <a:b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28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       two fair 6-sided dice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33" name="Picture 32" descr="Die_Spire_01_4832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3102">
            <a:off x="7012219" y="1319627"/>
            <a:ext cx="1006171" cy="10061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7200" y="2631882"/>
            <a:ext cx="46609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Solution 2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9100" y="4613532"/>
            <a:ext cx="320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</a:t>
            </a:r>
            <a:endParaRPr lang="en-US" sz="2800" dirty="0"/>
          </a:p>
        </p:txBody>
      </p:sp>
      <p:sp>
        <p:nvSpPr>
          <p:cNvPr id="99" name="Rectangle 98"/>
          <p:cNvSpPr/>
          <p:nvPr/>
        </p:nvSpPr>
        <p:spPr>
          <a:xfrm>
            <a:off x="3530629" y="4613532"/>
            <a:ext cx="2826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3.5 + 3.5 = 7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821592" y="2343537"/>
            <a:ext cx="53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1</a:t>
            </a:r>
            <a:endParaRPr lang="en-US" sz="2800" baseline="-25000" dirty="0"/>
          </a:p>
        </p:txBody>
      </p:sp>
      <p:sp>
        <p:nvSpPr>
          <p:cNvPr id="94" name="Rectangle 93"/>
          <p:cNvSpPr/>
          <p:nvPr/>
        </p:nvSpPr>
        <p:spPr>
          <a:xfrm>
            <a:off x="7193192" y="2343537"/>
            <a:ext cx="53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endParaRPr lang="en-US" sz="2800" baseline="-25000" dirty="0"/>
          </a:p>
        </p:txBody>
      </p:sp>
      <p:sp>
        <p:nvSpPr>
          <p:cNvPr id="100" name="Rectangle 99"/>
          <p:cNvSpPr/>
          <p:nvPr/>
        </p:nvSpPr>
        <p:spPr>
          <a:xfrm>
            <a:off x="452690" y="3692326"/>
            <a:ext cx="320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F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/>
      <p:bldP spid="99" grpId="0"/>
      <p:bldP spid="3" grpId="0"/>
      <p:bldP spid="94" grpId="0"/>
      <p:bldP spid="10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 </a:t>
            </a:r>
            <a:r>
              <a:rPr lang="en-US" dirty="0"/>
              <a:t>Balls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4997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We draw 3 balls without replacement from this urn: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rapezoid 4"/>
          <p:cNvSpPr/>
          <p:nvPr/>
        </p:nvSpPr>
        <p:spPr>
          <a:xfrm flipV="1">
            <a:off x="3068379" y="2260600"/>
            <a:ext cx="3169251" cy="2032428"/>
          </a:xfrm>
          <a:prstGeom prst="trapezoid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17216" y="3660859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59914" y="2506190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41973" y="3494728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40452" y="3020539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620146" y="2456421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77098" y="3660859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78697" y="2738480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69788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What is the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expected sum of values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on the 3 balls?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935156" y="2299299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78113" y="3124368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 </a:t>
            </a:r>
            <a:r>
              <a:rPr lang="en-US" dirty="0"/>
              <a:t>Balls</a:t>
            </a:r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flipV="1">
            <a:off x="5468679" y="473762"/>
            <a:ext cx="3169251" cy="2032428"/>
          </a:xfrm>
          <a:prstGeom prst="trapezoid">
            <a:avLst/>
          </a:prstGeom>
          <a:solidFill>
            <a:srgbClr val="FFFF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17516" y="1874021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60214" y="719352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5942273" y="1707890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40752" y="1233701"/>
            <a:ext cx="564119" cy="56411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Franklin Gothic Medium" panose="020B0603020102020204"/>
                <a:cs typeface="Franklin Gothic Medium" panose="020B0603020102020204"/>
              </a:rPr>
              <a:t>1</a:t>
            </a:r>
            <a:endParaRPr lang="en-US" dirty="0">
              <a:solidFill>
                <a:schemeClr val="accent6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20446" y="669583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77398" y="1874021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78997" y="951642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35456" y="512461"/>
            <a:ext cx="564119" cy="5641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Franklin Gothic Medium" panose="020B0603020102020204"/>
                <a:cs typeface="Franklin Gothic Medium" panose="020B0603020102020204"/>
              </a:rPr>
              <a:t>0</a:t>
            </a:r>
            <a:endParaRPr lang="en-US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78413" y="1337530"/>
            <a:ext cx="564119" cy="56411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-1</a:t>
            </a:r>
            <a:endParaRPr lang="en-US" dirty="0">
              <a:solidFill>
                <a:srgbClr val="FF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1212302"/>
            <a:ext cx="2925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/>
                <a:cs typeface="Garamond" panose="02020404030301010803"/>
              </a:rPr>
              <a:t>S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32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+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3200" baseline="-25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+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3200" baseline="-25000" dirty="0">
                <a:latin typeface="Garamond" panose="02020404030301010803"/>
                <a:cs typeface="Garamond" panose="02020404030301010803"/>
              </a:rPr>
              <a:t>3</a:t>
            </a:r>
            <a:endParaRPr lang="en-US" sz="32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883602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where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the value of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-th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ball.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2682706"/>
            <a:ext cx="6103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3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3737436"/>
            <a:ext cx="212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: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622550" y="3557126"/>
            <a:ext cx="2933700" cy="899057"/>
            <a:chOff x="2622550" y="3696826"/>
            <a:chExt cx="2933700" cy="89905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638334" y="4145096"/>
              <a:ext cx="291791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89300" y="3696826"/>
              <a:ext cx="2266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-1		0		1</a:t>
              </a:r>
              <a:endParaRPr lang="en-US" sz="20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2178" y="3697632"/>
              <a:ext cx="43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x</a:t>
              </a:r>
              <a:endParaRPr lang="en-US" sz="20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22550" y="4128686"/>
              <a:ext cx="60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0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268560" y="4090983"/>
              <a:ext cx="401587" cy="490954"/>
              <a:chOff x="7151251" y="1748770"/>
              <a:chExt cx="401587" cy="490954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4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271992" y="19011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9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4144860" y="4104929"/>
              <a:ext cx="401587" cy="490954"/>
              <a:chOff x="7151251" y="1748770"/>
              <a:chExt cx="401587" cy="490954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2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271992" y="19011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9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5065610" y="4102985"/>
              <a:ext cx="401587" cy="490954"/>
              <a:chOff x="7151251" y="1748770"/>
              <a:chExt cx="401587" cy="49095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7151251" y="1748770"/>
                <a:ext cx="287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3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7271992" y="1901170"/>
                <a:ext cx="2808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Garamond" panose="02020404030301010803"/>
                    <a:cs typeface="Garamond" panose="02020404030301010803"/>
                  </a:rPr>
                  <a:t>9</a:t>
                </a:r>
                <a:endParaRPr lang="en-US" sz="1600" dirty="0">
                  <a:latin typeface="Garamond" panose="02020404030301010803"/>
                  <a:cs typeface="Garamond" panose="02020404030301010803"/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flipH="1">
                <a:off x="7259292" y="1926630"/>
                <a:ext cx="184150" cy="1841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TextBox 76"/>
          <p:cNvSpPr txBox="1"/>
          <p:nvPr/>
        </p:nvSpPr>
        <p:spPr>
          <a:xfrm>
            <a:off x="457200" y="4481245"/>
            <a:ext cx="662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-1 (4/9) + 0 (2/9) + 1 (3/9) = -1/9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7200" y="5166186"/>
            <a:ext cx="257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same for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B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3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9233" y="5800556"/>
            <a:ext cx="356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S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3 (-1/9) = -1/3.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7" grpId="0"/>
      <p:bldP spid="79" grpId="0"/>
      <p:bldP spid="8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7  </a:t>
            </a:r>
            <a:r>
              <a:rPr lang="en-US" dirty="0"/>
              <a:t>Three dice (</a:t>
            </a:r>
            <a:r>
              <a:rPr lang="en-US" dirty="0">
                <a:solidFill>
                  <a:srgbClr val="FF0000"/>
                </a:solidFill>
              </a:rPr>
              <a:t>Indicator application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24685"/>
            <a:ext cx="467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+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+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3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2122518"/>
            <a:ext cx="21258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Solution </a:t>
            </a:r>
            <a:endParaRPr lang="en-US" sz="3200" dirty="0">
              <a:solidFill>
                <a:srgbClr val="00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429873" y="1363742"/>
            <a:ext cx="2812010" cy="882571"/>
            <a:chOff x="2722223" y="3015626"/>
            <a:chExt cx="2812010" cy="882571"/>
          </a:xfrm>
        </p:grpSpPr>
        <p:pic>
          <p:nvPicPr>
            <p:cNvPr id="48" name="Picture 47" descr="Die_Spire_01_4832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223" y="3054350"/>
              <a:ext cx="843847" cy="843847"/>
            </a:xfrm>
            <a:prstGeom prst="rect">
              <a:avLst/>
            </a:prstGeom>
          </p:spPr>
        </p:pic>
        <p:pic>
          <p:nvPicPr>
            <p:cNvPr id="49" name="Picture 48" descr="Die_Spire_01_4832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70971">
              <a:off x="3739311" y="3015626"/>
              <a:ext cx="794057" cy="794057"/>
            </a:xfrm>
            <a:prstGeom prst="rect">
              <a:avLst/>
            </a:prstGeom>
          </p:spPr>
        </p:pic>
        <p:pic>
          <p:nvPicPr>
            <p:cNvPr id="50" name="Picture 49" descr="Die_Spire_01_4832.pn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6841">
              <a:off x="4697837" y="3021161"/>
              <a:ext cx="836396" cy="83639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092682" y="1761193"/>
            <a:ext cx="2472096" cy="561320"/>
            <a:chOff x="6092682" y="1761193"/>
            <a:chExt cx="2472096" cy="561320"/>
          </a:xfrm>
        </p:grpSpPr>
        <p:sp>
          <p:nvSpPr>
            <p:cNvPr id="4" name="Rectangle 3"/>
            <p:cNvSpPr/>
            <p:nvPr/>
          </p:nvSpPr>
          <p:spPr>
            <a:xfrm>
              <a:off x="6092682" y="1799293"/>
              <a:ext cx="445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1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71797" y="1774775"/>
              <a:ext cx="445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2</a:t>
              </a:r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119367" y="1761193"/>
              <a:ext cx="445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3</a:t>
              </a:r>
              <a:endParaRPr 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57200" y="3957935"/>
            <a:ext cx="7426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3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9150" y="5277077"/>
            <a:ext cx="448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1 (1/6) + 0(5/6) = 1/6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19150" y="5906181"/>
            <a:ext cx="271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],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3</a:t>
            </a:r>
            <a:r>
              <a:rPr lang="en-US" sz="28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1/6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57663" y="4626570"/>
            <a:ext cx="157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3 (1/6) 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00746" y="4615755"/>
            <a:ext cx="106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1/2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1" name="Picture 60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43" y="1484096"/>
            <a:ext cx="381000" cy="381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7200" y="2886186"/>
            <a:ext cx="5514832" cy="924371"/>
            <a:chOff x="457200" y="2886186"/>
            <a:chExt cx="5514832" cy="924371"/>
          </a:xfrm>
        </p:grpSpPr>
        <p:sp>
          <p:nvSpPr>
            <p:cNvPr id="53" name="Rectangle 52"/>
            <p:cNvSpPr/>
            <p:nvPr/>
          </p:nvSpPr>
          <p:spPr>
            <a:xfrm>
              <a:off x="457200" y="3103346"/>
              <a:ext cx="7570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 err="1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800" i="1" baseline="-25000" dirty="0" err="1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k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=</a:t>
              </a:r>
              <a:endParaRPr lang="en-US" dirty="0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168400" y="2992667"/>
              <a:ext cx="202673" cy="766533"/>
            </a:xfrm>
            <a:prstGeom prst="leftBrace">
              <a:avLst>
                <a:gd name="adj1" fmla="val 52197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47904" y="2886186"/>
              <a:ext cx="427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1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if face value of </a:t>
              </a:r>
              <a:r>
                <a:rPr lang="en-US" sz="2400" i="1" dirty="0" err="1">
                  <a:latin typeface="Garamond" panose="02020404030301010803"/>
                  <a:cs typeface="Garamond" panose="02020404030301010803"/>
                </a:rPr>
                <a:t>k</a:t>
              </a:r>
              <a:r>
                <a:rPr lang="en-US" sz="2400" dirty="0" err="1">
                  <a:latin typeface="Franklin Gothic Medium" panose="020B0603020102020204"/>
                  <a:cs typeface="Franklin Gothic Medium" panose="020B0603020102020204"/>
                </a:rPr>
                <a:t>th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die equals 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51894" y="3348892"/>
              <a:ext cx="1082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0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if not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pic>
          <p:nvPicPr>
            <p:cNvPr id="62" name="Picture 61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032" y="2919196"/>
              <a:ext cx="381000" cy="381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57200" y="1416050"/>
            <a:ext cx="485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= number of      s. Find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 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  <p:bldP spid="56" grpId="0"/>
      <p:bldP spid="57" grpId="0"/>
      <p:bldP spid="58" grpId="0"/>
      <p:bldP spid="59" grpId="0"/>
      <p:bldP spid="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3252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Five balls are chosen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without replacement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from an urn with </a:t>
            </a:r>
            <a:r>
              <a:rPr lang="en-US" sz="2800" dirty="0">
                <a:solidFill>
                  <a:srgbClr val="0000FF"/>
                </a:solidFill>
                <a:latin typeface="Franklin Gothic Medium" panose="020B0603020102020204"/>
                <a:cs typeface="Franklin Gothic Medium" panose="020B0603020102020204"/>
              </a:rPr>
              <a:t>8 blue balls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10 red balls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200" y="3286726"/>
            <a:ext cx="683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What is the expected number of blue balls that are chosen?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2200" y="4912326"/>
            <a:ext cx="759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What if the balls are chosen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with replacement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?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" y="3274026"/>
            <a:ext cx="59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(a)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750" y="4890702"/>
            <a:ext cx="59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(b)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 Variance and standard deviation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" y="1031873"/>
            <a:ext cx="83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Why introducing the Variance?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Expectation only respects the mean of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r.v.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values, even if the expectation is same, their distributions are different. 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4571" y="2679084"/>
            <a:ext cx="4574857" cy="3949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  <a:endParaRPr lang="en-US" dirty="0"/>
          </a:p>
        </p:txBody>
      </p:sp>
      <p:pic>
        <p:nvPicPr>
          <p:cNvPr id="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8888" y="3172174"/>
            <a:ext cx="5009112" cy="3670939"/>
          </a:xfrm>
          <a:prstGeom prst="rect">
            <a:avLst/>
          </a:prstGeom>
        </p:spPr>
      </p:pic>
      <p:sp>
        <p:nvSpPr>
          <p:cNvPr id="11" name="内容占位符 2"/>
          <p:cNvSpPr txBox="1"/>
          <p:nvPr/>
        </p:nvSpPr>
        <p:spPr>
          <a:xfrm>
            <a:off x="484633" y="877426"/>
            <a:ext cx="8311895" cy="2332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Event is a set whose element may be numbers or </a:t>
            </a:r>
            <a:endParaRPr lang="en-US" altLang="zh-CN" sz="2400" dirty="0">
              <a:solidFill>
                <a:srgbClr val="000000"/>
              </a:solidFill>
              <a:latin typeface="Franklin Gothic Book" panose="020B0503020102020204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     non-number.</a:t>
            </a:r>
            <a:endParaRPr lang="en-US" altLang="zh-CN" sz="2400" dirty="0">
              <a:solidFill>
                <a:srgbClr val="000000"/>
              </a:solidFill>
              <a:latin typeface="Franklin Gothic Book" panose="020B0503020102020204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Random variable is a set whose element are numbers.</a:t>
            </a:r>
            <a:endParaRPr lang="en-US" altLang="zh-CN" sz="2400" dirty="0">
              <a:solidFill>
                <a:srgbClr val="000000"/>
              </a:solidFill>
              <a:latin typeface="Franklin Gothic Book" panose="020B0503020102020204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Mapping relation an experiment outcome and a value of </a:t>
            </a:r>
            <a:r>
              <a:rPr lang="en-US" altLang="zh-CN" sz="2400" dirty="0" err="1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r.v.</a:t>
            </a:r>
            <a:endParaRPr lang="en-US" altLang="zh-CN" sz="2400" dirty="0">
              <a:solidFill>
                <a:srgbClr val="000000"/>
              </a:solidFill>
              <a:latin typeface="Franklin Gothic Book" panose="020B0503020102020204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The value of </a:t>
            </a:r>
            <a:r>
              <a:rPr lang="en-US" altLang="zh-CN" sz="2400" dirty="0" err="1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r.v.</a:t>
            </a:r>
            <a: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  <a:t> has randomness </a:t>
            </a:r>
            <a:br>
              <a:rPr lang="en-US" altLang="zh-CN" sz="2400" dirty="0">
                <a:solidFill>
                  <a:srgbClr val="000000"/>
                </a:solidFill>
                <a:latin typeface="Franklin Gothic Book" panose="020B0503020102020204"/>
                <a:ea typeface="华文楷体" panose="02010600040101010101" pitchFamily="2" charset="-122"/>
              </a:rPr>
            </a:br>
            <a:endParaRPr lang="en-US" altLang="zh-CN" sz="2400" dirty="0">
              <a:solidFill>
                <a:srgbClr val="000000"/>
              </a:solidFill>
              <a:latin typeface="Franklin Gothic Book" panose="020B0503020102020204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5 Variance and standard deviation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Let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be the expected value 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396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variance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the quantity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3500" y="2913826"/>
            <a:ext cx="3994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[(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 – </a:t>
            </a:r>
            <a:r>
              <a:rPr lang="en-US" sz="32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32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]</a:t>
            </a:r>
            <a:endParaRPr lang="en-US" sz="3200" dirty="0">
              <a:latin typeface="Garamond" panose="02020404030301010803"/>
              <a:cs typeface="Garamond" panose="02020404030301010803"/>
            </a:endParaRPr>
          </a:p>
          <a:p>
            <a:pPr algn="ctr"/>
            <a:r>
              <a:rPr lang="en-US" altLang="zh-CN" sz="3200" dirty="0">
                <a:latin typeface="Garamond" panose="02020404030301010803"/>
                <a:cs typeface="Garamond" panose="02020404030301010803"/>
              </a:rPr>
              <a:t>           =</a:t>
            </a:r>
            <a:r>
              <a:rPr lang="en-US" altLang="zh-CN" sz="3200" i="1" dirty="0">
                <a:latin typeface="Garamond" panose="02020404030301010803"/>
                <a:cs typeface="Garamond" panose="02020404030301010803"/>
              </a:rPr>
              <a:t> E</a:t>
            </a:r>
            <a:r>
              <a:rPr lang="en-US" altLang="zh-CN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altLang="zh-CN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altLang="zh-CN" sz="32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altLang="zh-CN" sz="3200" dirty="0">
                <a:latin typeface="Garamond" panose="02020404030301010803"/>
                <a:cs typeface="Garamond" panose="02020404030301010803"/>
              </a:rPr>
              <a:t>] – </a:t>
            </a:r>
            <a:r>
              <a:rPr lang="en-US" altLang="zh-CN" sz="32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altLang="zh-CN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altLang="zh-CN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altLang="zh-CN" sz="32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altLang="zh-CN" sz="3200" baseline="30000" dirty="0">
                <a:latin typeface="Garamond" panose="02020404030301010803"/>
                <a:cs typeface="Garamond" panose="02020404030301010803"/>
              </a:rPr>
              <a:t>2</a:t>
            </a:r>
            <a:endParaRPr lang="en-US" sz="3200" i="1" baseline="300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4119521"/>
            <a:ext cx="8229600" cy="584776"/>
            <a:chOff x="457200" y="4119521"/>
            <a:chExt cx="8229600" cy="584776"/>
          </a:xfrm>
        </p:grpSpPr>
        <p:sp>
          <p:nvSpPr>
            <p:cNvPr id="7" name="TextBox 6"/>
            <p:cNvSpPr txBox="1"/>
            <p:nvPr/>
          </p:nvSpPr>
          <p:spPr>
            <a:xfrm>
              <a:off x="457200" y="4119521"/>
              <a:ext cx="82296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The </a:t>
              </a:r>
              <a:r>
                <a:rPr lang="en-US" sz="2800" dirty="0">
                  <a:solidFill>
                    <a:srgbClr val="FF9933"/>
                  </a:solidFill>
                  <a:latin typeface="Franklin Gothic Medium" panose="020B0603020102020204"/>
                  <a:cs typeface="Franklin Gothic Medium" panose="020B0603020102020204"/>
                </a:rPr>
                <a:t>standard deviation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 of 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 is </a:t>
              </a:r>
              <a:r>
                <a:rPr lang="en-US" sz="2800" i="1" dirty="0"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= </a:t>
              </a:r>
              <a:r>
                <a:rPr lang="en-US" sz="3200" dirty="0">
                  <a:latin typeface="Franklin Gothic Medium" panose="020B0603020102020204"/>
                  <a:cs typeface="Franklin Gothic Medium" panose="020B0603020102020204"/>
                </a:rPr>
                <a:t>√</a:t>
              </a:r>
              <a:r>
                <a:rPr lang="en-US" sz="2800" i="1" dirty="0" err="1">
                  <a:latin typeface="Garamond" panose="02020404030301010803"/>
                  <a:cs typeface="Garamond" panose="02020404030301010803"/>
                </a:rPr>
                <a:t>Var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]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32500" y="4191000"/>
              <a:ext cx="10033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51987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They measure how close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and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are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typically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  <a:p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variance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07975" y="1058894"/>
            <a:ext cx="3575050" cy="2808110"/>
            <a:chOff x="5111750" y="1009134"/>
            <a:chExt cx="3575050" cy="2808110"/>
          </a:xfrm>
        </p:grpSpPr>
        <p:pic>
          <p:nvPicPr>
            <p:cNvPr id="4" name="Picture 3" descr="50bern.pdf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750" y="1116230"/>
              <a:ext cx="3575050" cy="2701014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6946900" y="1174750"/>
              <a:ext cx="0" cy="237490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6922694" y="1009134"/>
              <a:ext cx="10999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m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= </a:t>
              </a:r>
              <a:r>
                <a:rPr lang="en-US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altLang="zh-CN" sz="1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]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83218" y="4026637"/>
            <a:ext cx="2863832" cy="1566722"/>
            <a:chOff x="5283218" y="4026637"/>
            <a:chExt cx="2863832" cy="156672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927350" y="4520052"/>
              <a:ext cx="1483100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044450" y="4026637"/>
              <a:ext cx="412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y</a:t>
              </a:r>
              <a:endParaRPr lang="en-US" sz="24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44550" y="4026637"/>
              <a:ext cx="565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25</a:t>
              </a:r>
              <a:r>
                <a:rPr lang="en-US" sz="2400" baseline="30000" dirty="0">
                  <a:latin typeface="Garamond" panose="02020404030301010803"/>
                  <a:cs typeface="Garamond" panose="02020404030301010803"/>
                </a:rPr>
                <a:t>2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33700" y="4501002"/>
              <a:ext cx="614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q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y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5319" y="4511779"/>
              <a:ext cx="63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1	</a:t>
              </a:r>
              <a:endParaRPr lang="en-US" sz="24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83218" y="5131694"/>
              <a:ext cx="2863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Franklin Gothic Medium" panose="020B0603020102020204"/>
                  <a:cs typeface="Franklin Gothic Medium" panose="020B0603020102020204"/>
                </a:rPr>
                <a:t>p.m.f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of  </a:t>
              </a:r>
              <a:r>
                <a:rPr lang="en-US" sz="2400" i="1" dirty="0">
                  <a:latin typeface="Franklin Gothic Medium" panose="020B0603020102020204"/>
                  <a:cs typeface="Franklin Gothic Medium" panose="020B0603020102020204"/>
                </a:rPr>
                <a:t>Y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=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altLang="zh-CN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baseline="-25000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– </a:t>
              </a:r>
              <a:r>
                <a:rPr lang="en-US" sz="2400" i="1" dirty="0">
                  <a:latin typeface="Symbol" panose="05050102010706020507" pitchFamily="18" charset="2"/>
                  <a:cs typeface="Symbol" panose="05050102010706020507" pitchFamily="18" charset="2"/>
                </a:rPr>
                <a:t>m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r>
                <a:rPr lang="en-US" sz="2400" baseline="30000" dirty="0">
                  <a:latin typeface="Garamond" panose="02020404030301010803"/>
                  <a:cs typeface="Garamond" panose="02020404030301010803"/>
                </a:rPr>
                <a:t>2</a:t>
              </a:r>
              <a:endParaRPr lang="en-US" sz="2400" baseline="30000" dirty="0">
                <a:latin typeface="Garamond" panose="02020404030301010803"/>
                <a:cs typeface="Garamond" panose="02020404030301010803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9600" y="4142882"/>
            <a:ext cx="399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altLang="zh-CN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[(</a:t>
            </a:r>
            <a:r>
              <a:rPr lang="en-US" altLang="zh-CN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–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13368" y="1442322"/>
            <a:ext cx="2863832" cy="1564842"/>
            <a:chOff x="5213368" y="1442322"/>
            <a:chExt cx="2863832" cy="156484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518150" y="1935737"/>
              <a:ext cx="2400300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35250" y="1442322"/>
              <a:ext cx="412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endParaRPr lang="en-US" sz="24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35350" y="1442322"/>
              <a:ext cx="148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0		50	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16490" y="1916687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6119" y="1927464"/>
              <a:ext cx="1607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½		½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	</a:t>
              </a:r>
              <a:endParaRPr lang="en-US" sz="24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13368" y="2545499"/>
              <a:ext cx="2863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Franklin Gothic Medium" panose="020B0603020102020204"/>
                  <a:cs typeface="Franklin Gothic Medium" panose="020B0603020102020204"/>
                </a:rPr>
                <a:t>p.m.f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of 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N</a:t>
              </a:r>
              <a:r>
                <a:rPr lang="en-US" sz="2400" baseline="-25000" dirty="0">
                  <a:latin typeface="Franklin Gothic Medium" panose="020B0603020102020204"/>
                  <a:cs typeface="Franklin Gothic Medium" panose="020B0603020102020204"/>
                </a:rPr>
                <a:t>A</a:t>
              </a:r>
              <a:endParaRPr lang="en-US" sz="2400" baseline="30000" dirty="0">
                <a:latin typeface="Garamond" panose="02020404030301010803"/>
                <a:cs typeface="Garamond" panose="02020404030301010803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94150" y="4148084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25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endParaRPr lang="en-US" sz="2800" baseline="300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" y="4973444"/>
            <a:ext cx="392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s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std. dev. of </a:t>
            </a:r>
            <a:r>
              <a:rPr lang="en-US" altLang="zh-CN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25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43000" y="2224041"/>
            <a:ext cx="1987550" cy="379134"/>
            <a:chOff x="1143000" y="2224041"/>
            <a:chExt cx="1987550" cy="379134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143000" y="2600602"/>
              <a:ext cx="1987550" cy="0"/>
            </a:xfrm>
            <a:prstGeom prst="straightConnector1">
              <a:avLst/>
            </a:prstGeom>
            <a:ln w="9525" cmpd="sng"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327150" y="222404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 panose="02020404030301010803"/>
                  <a:cs typeface="Garamond" panose="02020404030301010803"/>
                </a:rPr>
                <a:t>–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28287" y="2233843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 panose="02020404030301010803"/>
                  <a:cs typeface="Garamond" panose="02020404030301010803"/>
                </a:rPr>
                <a:t>+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formula for variance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75526"/>
            <a:ext cx="399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 –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2250" y="1947366"/>
            <a:ext cx="315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– 2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8600" y="2565836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[–2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8600" y="3213536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– 2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8600" y="3835836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– 2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 m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+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2250" y="4442042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–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baseline="30000" dirty="0">
                <a:latin typeface="Garamond" panose="02020404030301010803"/>
                <a:cs typeface="Garamond" panose="02020404030301010803"/>
              </a:rPr>
              <a:t>2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4781551" y="1004996"/>
            <a:ext cx="3905249" cy="614254"/>
          </a:xfrm>
          <a:prstGeom prst="borderCallout1">
            <a:avLst>
              <a:gd name="adj1" fmla="val 37873"/>
              <a:gd name="adj2" fmla="val 216"/>
              <a:gd name="adj3" fmla="val 276890"/>
              <a:gd name="adj4" fmla="val -23151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for constant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c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,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 err="1">
                <a:latin typeface="Garamond" panose="02020404030301010803"/>
                <a:cs typeface="Garamond" panose="02020404030301010803"/>
              </a:rPr>
              <a:t>c</a:t>
            </a:r>
            <a:r>
              <a:rPr lang="en-US" sz="2400" dirty="0" err="1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400" i="1" dirty="0" err="1">
                <a:latin typeface="Garamond" panose="02020404030301010803"/>
                <a:cs typeface="Garamond" panose="02020404030301010803"/>
              </a:rPr>
              <a:t>cE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]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5416550" y="1806792"/>
            <a:ext cx="3270250" cy="614254"/>
          </a:xfrm>
          <a:prstGeom prst="borderCallout1">
            <a:avLst>
              <a:gd name="adj1" fmla="val 37873"/>
              <a:gd name="adj2" fmla="val 216"/>
              <a:gd name="adj3" fmla="val 141466"/>
              <a:gd name="adj4" fmla="val -11134"/>
            </a:avLst>
          </a:prstGeom>
          <a:solidFill>
            <a:srgbClr val="D9D9D9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for constant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c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,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E[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c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c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8400" y="5250626"/>
            <a:ext cx="4419600" cy="584776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baseline="30000" dirty="0">
                <a:latin typeface="Garamond" panose="02020404030301010803"/>
                <a:cs typeface="Garamond" panose="02020404030301010803"/>
              </a:rPr>
              <a:t>2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] –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sz="3200" baseline="30000" dirty="0">
                <a:latin typeface="Garamond" panose="02020404030301010803"/>
                <a:cs typeface="Garamond" panose="02020404030301010803"/>
              </a:rPr>
              <a:t>2</a:t>
            </a:r>
            <a:endParaRPr lang="en-US" sz="3200" baseline="30000" dirty="0"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6 Bernoulli and Binomial Random Variables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7199" y="1362074"/>
            <a:ext cx="8229599" cy="5066158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l"/>
            </a:pPr>
            <a:r>
              <a:rPr lang="en-US" altLang="zh-CN" sz="2400" b="0" i="0" u="none" strike="noStrike" baseline="0" dirty="0">
                <a:latin typeface="ArialMT"/>
              </a:rPr>
              <a:t>Bernoulli trail</a:t>
            </a:r>
            <a:endParaRPr lang="en-US" altLang="zh-CN" sz="2400" b="0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	Suppose that a trial, or an experiment, whose outcome 	can be classified as either a </a:t>
            </a:r>
            <a:r>
              <a:rPr lang="en-US" altLang="zh-CN" sz="2400" b="0" i="1" u="none" strike="noStrike" baseline="0" dirty="0">
                <a:latin typeface="Arial-ItalicMT"/>
              </a:rPr>
              <a:t>success </a:t>
            </a:r>
            <a:r>
              <a:rPr lang="en-US" altLang="zh-CN" sz="2400" b="0" i="0" u="none" strike="noStrike" baseline="0" dirty="0">
                <a:latin typeface="ArialMT"/>
              </a:rPr>
              <a:t>or a </a:t>
            </a:r>
            <a:r>
              <a:rPr lang="en-US" altLang="zh-CN" sz="2400" b="0" i="1" u="none" strike="noStrike" baseline="0" dirty="0">
                <a:latin typeface="Arial-ItalicMT"/>
              </a:rPr>
              <a:t>failure,   </a:t>
            </a:r>
            <a:r>
              <a:rPr lang="en-US" altLang="zh-CN" sz="2400" b="0" i="0" u="none" strike="noStrike" baseline="0" dirty="0">
                <a:latin typeface="ArialMT"/>
              </a:rPr>
              <a:t>is 	performed.</a:t>
            </a:r>
            <a:endParaRPr lang="en-US" altLang="zh-CN" sz="2400" b="0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>
                <a:latin typeface="ArialMT"/>
              </a:rPr>
              <a:t>	</a:t>
            </a:r>
            <a:endParaRPr lang="en-US" altLang="zh-CN" sz="2400" b="0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US" altLang="zh-CN" sz="2400" dirty="0">
                <a:latin typeface="ArialMT"/>
              </a:rPr>
              <a:t>	</a:t>
            </a:r>
            <a:r>
              <a:rPr lang="en-US" altLang="zh-CN" sz="2400">
                <a:solidFill>
                  <a:srgbClr val="FF0000"/>
                </a:solidFill>
                <a:latin typeface="ArialMT"/>
              </a:rPr>
              <a:t>It can </a:t>
            </a:r>
            <a:r>
              <a:rPr lang="en-US" altLang="zh-CN" sz="2400" dirty="0">
                <a:solidFill>
                  <a:srgbClr val="FF0000"/>
                </a:solidFill>
                <a:latin typeface="ArialMT"/>
              </a:rPr>
              <a:t>be used to model the events having two results</a:t>
            </a:r>
            <a:endParaRPr lang="en-US" altLang="zh-CN" sz="2400" b="0" i="0" u="none" strike="noStrike" baseline="0" dirty="0">
              <a:solidFill>
                <a:srgbClr val="FF0000"/>
              </a:solidFill>
              <a:latin typeface="ArialMT"/>
            </a:endParaRPr>
          </a:p>
          <a:p>
            <a:pPr marL="0" indent="0" algn="l">
              <a:buNone/>
            </a:pPr>
            <a:endParaRPr lang="en-US" altLang="zh-CN" sz="2400" b="0" i="0" u="none" strike="noStrike" baseline="0" dirty="0">
              <a:latin typeface="ArialMT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0" i="1" u="none" strike="noStrike" baseline="0" dirty="0">
                <a:latin typeface="Arial-ItalicMT"/>
              </a:rPr>
              <a:t>n </a:t>
            </a:r>
            <a:r>
              <a:rPr lang="en-US" altLang="zh-CN" sz="2400" b="0" i="0" u="none" strike="noStrike" baseline="0" dirty="0">
                <a:latin typeface="ArialMT"/>
              </a:rPr>
              <a:t>times of Bernoulli trails</a:t>
            </a:r>
            <a:endParaRPr lang="en-US" altLang="zh-CN" sz="2400" b="0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US" altLang="zh-CN" sz="2400" dirty="0"/>
              <a:t>	Perform </a:t>
            </a:r>
            <a:r>
              <a:rPr lang="en-US" altLang="zh-CN" sz="2400" i="1" dirty="0"/>
              <a:t>n</a:t>
            </a:r>
            <a:r>
              <a:rPr lang="en-US" altLang="zh-CN" sz="2400" dirty="0"/>
              <a:t> times of Bernoulli trails;</a:t>
            </a:r>
            <a:endParaRPr lang="en-US" altLang="zh-CN" sz="2400" dirty="0"/>
          </a:p>
          <a:p>
            <a:pPr marL="0" indent="0" algn="l">
              <a:buNone/>
            </a:pPr>
            <a:r>
              <a:rPr lang="en-US" altLang="zh-CN" sz="2400" dirty="0"/>
              <a:t>	outcomes of each time is independent on the others </a:t>
            </a:r>
            <a:endParaRPr lang="en-US" altLang="zh-CN" sz="2400" dirty="0"/>
          </a:p>
          <a:p>
            <a:pPr marL="0" indent="0" algn="l">
              <a:buNone/>
            </a:pPr>
            <a:endParaRPr lang="en-US" altLang="zh-CN" sz="2400" dirty="0"/>
          </a:p>
          <a:p>
            <a:pPr marL="0" indent="0" algn="l"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FF0000"/>
                </a:solidFill>
              </a:rPr>
              <a:t>It focuses on the times of successes or failures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properties for variance</a:t>
            </a:r>
            <a:endParaRPr 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680" y="1492195"/>
            <a:ext cx="8696640" cy="29883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indicator</a:t>
            </a:r>
            <a:r>
              <a:rPr lang="en-US" dirty="0"/>
              <a:t> (Bernoulli) random variable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Perform a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trial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that succeeds with probability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and fails with probability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1 –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2570" y="2676468"/>
            <a:ext cx="2420380" cy="932874"/>
            <a:chOff x="862570" y="2676468"/>
            <a:chExt cx="2420380" cy="9328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62570" y="3178156"/>
              <a:ext cx="223623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5369" y="2697441"/>
              <a:ext cx="1404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0		1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2570" y="3133706"/>
              <a:ext cx="681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5369" y="3147677"/>
              <a:ext cx="1607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1 – 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p	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	</a:t>
              </a:r>
              <a:endParaRPr lang="en-US" sz="2400" i="1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3220" y="2676468"/>
              <a:ext cx="367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x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89496" y="1776244"/>
            <a:ext cx="3241703" cy="2307614"/>
            <a:chOff x="5089496" y="1776244"/>
            <a:chExt cx="3241703" cy="2307614"/>
          </a:xfrm>
        </p:grpSpPr>
        <p:pic>
          <p:nvPicPr>
            <p:cNvPr id="47" name="Picture 46" descr="bern.5.pdf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851" y="1776244"/>
              <a:ext cx="3054348" cy="23076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7053820" y="3371198"/>
              <a:ext cx="1063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= 0.5</a:t>
              </a:r>
              <a:endParaRPr lang="en-US" sz="24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4986999" y="2646901"/>
              <a:ext cx="60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0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86352" y="4083859"/>
            <a:ext cx="3244847" cy="2307614"/>
            <a:chOff x="5086352" y="4083859"/>
            <a:chExt cx="3244847" cy="2307614"/>
          </a:xfrm>
        </p:grpSpPr>
        <p:pic>
          <p:nvPicPr>
            <p:cNvPr id="48" name="Picture 47" descr="bern.6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851" y="4083859"/>
              <a:ext cx="3054348" cy="2307614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7053820" y="5676248"/>
              <a:ext cx="1063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400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= 0.4</a:t>
              </a:r>
              <a:endParaRPr lang="en-US" sz="24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4983855" y="4951951"/>
              <a:ext cx="60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0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0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62570" y="4954704"/>
            <a:ext cx="1527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endParaRPr lang="en-US" sz="2800" i="1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7200" y="4195433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Bernoulli(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then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random variable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06859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: Perform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 </a:t>
            </a:r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independent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trials</a:t>
            </a:r>
            <a:r>
              <a:rPr lang="en-US" sz="2800" dirty="0">
                <a:solidFill>
                  <a:srgbClr val="000000"/>
                </a:solidFill>
                <a:latin typeface="Franklin Gothic Medium" panose="020B0603020102020204"/>
                <a:cs typeface="Franklin Gothic Medium" panose="020B0603020102020204"/>
              </a:rPr>
              <a:t>,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Franklin Gothic Medium" panose="020B0603020102020204"/>
                <a:cs typeface="Franklin Gothic Medium" panose="020B0603020102020204"/>
              </a:rPr>
              <a:t>each of which succeeds with probability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solidFill>
                <a:srgbClr val="FF9933"/>
              </a:solidFill>
              <a:latin typeface="Franklin Gothic Medium" panose="020B0603020102020204"/>
              <a:cs typeface="Franklin Gothic Medium" panose="020B0603020102020204"/>
            </a:endParaRPr>
          </a:p>
          <a:p>
            <a:r>
              <a:rPr lang="en-US" altLang="zh-CN" sz="2800" i="1" dirty="0" err="1">
                <a:latin typeface="Garamond" panose="02020404030301010803"/>
                <a:cs typeface="Garamond" panose="02020404030301010803"/>
              </a:rPr>
              <a:t>X</a:t>
            </a:r>
            <a:r>
              <a:rPr lang="en-US" altLang="zh-CN" sz="2800" dirty="0" err="1">
                <a:latin typeface="Garamond" panose="02020404030301010803"/>
                <a:cs typeface="Garamond" panose="02020404030301010803"/>
              </a:rPr>
              <a:t>~Binomial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altLang="zh-CN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altLang="zh-CN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altLang="zh-CN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altLang="zh-CN" sz="2800" dirty="0">
                <a:latin typeface="Franklin Gothic Medium" panose="020B0603020102020204"/>
                <a:cs typeface="Garamond" panose="02020404030301010803"/>
              </a:rPr>
              <a:t>,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05355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i="1" dirty="0">
                <a:solidFill>
                  <a:srgbClr val="00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ranklin Gothic Medium" panose="020B0603020102020204"/>
                <a:cs typeface="Franklin Gothic Medium" panose="020B0603020102020204"/>
              </a:rPr>
              <a:t> number of successes</a:t>
            </a:r>
            <a:endParaRPr lang="en-US" sz="2800" dirty="0">
              <a:solidFill>
                <a:srgbClr val="000000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340192"/>
            <a:ext cx="19748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Examples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09230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Toss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coins. (# heads)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½)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571460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Toss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dice. (#      s)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1/6)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10" name="Picture 9" descr="Dice-2.svg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85" y="5811774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8  </a:t>
            </a:r>
            <a:r>
              <a:rPr lang="en-US" dirty="0"/>
              <a:t>A less obvious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6807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Toss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coins. Let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C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be the number of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consecutive changes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(</a:t>
            </a:r>
            <a:r>
              <a:rPr lang="en-US" sz="2800" dirty="0">
                <a:latin typeface="Courier New" panose="02070309020205020404"/>
                <a:cs typeface="Courier New" panose="02070309020205020404"/>
              </a:rPr>
              <a:t>HT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or </a:t>
            </a:r>
            <a:r>
              <a:rPr lang="en-US" sz="2800" dirty="0">
                <a:latin typeface="Courier New" panose="02070309020205020404"/>
                <a:cs typeface="Courier New" panose="02070309020205020404"/>
              </a:rPr>
              <a:t>TH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).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22550" y="2690167"/>
            <a:ext cx="2541970" cy="1620798"/>
            <a:chOff x="2622550" y="2690167"/>
            <a:chExt cx="2541970" cy="1620798"/>
          </a:xfrm>
        </p:grpSpPr>
        <p:sp>
          <p:nvSpPr>
            <p:cNvPr id="6" name="TextBox 5"/>
            <p:cNvSpPr txBox="1"/>
            <p:nvPr/>
          </p:nvSpPr>
          <p:spPr>
            <a:xfrm>
              <a:off x="2622550" y="2690167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Symbol" panose="05050102010706020507" pitchFamily="18" charset="2"/>
                  <a:cs typeface="Symbol" panose="05050102010706020507" pitchFamily="18" charset="2"/>
                </a:rPr>
                <a:t>w</a:t>
              </a:r>
              <a:endParaRPr lang="en-US" sz="2400" dirty="0">
                <a:solidFill>
                  <a:srgbClr val="FF9933"/>
                </a:solidFill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75150" y="2690167"/>
              <a:ext cx="7893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C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400" i="1" dirty="0">
                  <a:latin typeface="Symbol" panose="05050102010706020507" pitchFamily="18" charset="2"/>
                  <a:cs typeface="Symbol" panose="05050102010706020507" pitchFamily="18" charset="2"/>
                </a:rPr>
                <a:t>w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)</a:t>
              </a:r>
              <a:endParaRPr lang="en-US" sz="2400" dirty="0">
                <a:solidFill>
                  <a:srgbClr val="FF9933"/>
                </a:solidFill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22550" y="3849300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srgbClr val="FF9933"/>
                  </a:solidFill>
                  <a:latin typeface="Courier New" panose="02070309020205020404"/>
                  <a:cs typeface="Courier New" panose="02070309020205020404"/>
                </a:rPr>
                <a:t>HTH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/>
                  <a:cs typeface="Courier New" panose="02070309020205020404"/>
                </a:rPr>
                <a:t>HH</a:t>
              </a:r>
              <a:r>
                <a:rPr lang="en-US" sz="2400" dirty="0">
                  <a:solidFill>
                    <a:srgbClr val="FF9933"/>
                  </a:solidFill>
                  <a:latin typeface="Courier New" panose="02070309020205020404"/>
                  <a:cs typeface="Courier New" panose="02070309020205020404"/>
                </a:rPr>
                <a:t>HT</a:t>
              </a:r>
              <a:endParaRPr lang="en-US" sz="2400" dirty="0">
                <a:solidFill>
                  <a:srgbClr val="FF9933"/>
                </a:solidFill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20232" y="3849300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3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22550" y="3515835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srgbClr val="FF9933"/>
                  </a:solidFill>
                  <a:latin typeface="Courier New" panose="02070309020205020404"/>
                  <a:cs typeface="Courier New" panose="02070309020205020404"/>
                </a:rPr>
                <a:t>TH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/>
                  <a:cs typeface="Courier New" panose="02070309020205020404"/>
                </a:rPr>
                <a:t>HHH</a:t>
              </a:r>
              <a:r>
                <a:rPr lang="en-US" sz="2400" dirty="0">
                  <a:solidFill>
                    <a:srgbClr val="FF9933"/>
                  </a:solidFill>
                  <a:latin typeface="Courier New" panose="02070309020205020404"/>
                  <a:cs typeface="Courier New" panose="02070309020205020404"/>
                </a:rPr>
                <a:t>HT</a:t>
              </a:r>
              <a:endParaRPr lang="en-US" sz="2400" dirty="0">
                <a:solidFill>
                  <a:srgbClr val="FF9933"/>
                </a:solidFill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2550" y="3179105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srgbClr val="000000"/>
                  </a:solidFill>
                  <a:latin typeface="Courier New" panose="02070309020205020404"/>
                  <a:cs typeface="Courier New" panose="02070309020205020404"/>
                </a:rPr>
                <a:t>HHHHHHH</a:t>
              </a:r>
              <a:endParaRPr lang="en-US" sz="2400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0232" y="3515835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2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14514" y="3179105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0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698750" y="3198155"/>
              <a:ext cx="24003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57200" y="2706072"/>
            <a:ext cx="210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Examples:</a:t>
            </a:r>
            <a:endParaRPr lang="en-US" sz="28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0700" y="4932064"/>
            <a:ext cx="816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Then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C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– 1, ½)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9 </a:t>
            </a:r>
            <a:r>
              <a:rPr lang="en-US" dirty="0"/>
              <a:t>A non-example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368076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Draw 10 cards from a 52-card deck without replacement.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64522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Let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number of aces among the drawn cards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880644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Is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 a 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Binomial(10, 1/13)</a:t>
            </a:r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 random variable?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050" y="4922044"/>
            <a:ext cx="193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No! </a:t>
            </a:r>
            <a:endParaRPr lang="en-US" sz="80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52650" y="5072409"/>
            <a:ext cx="6534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Different trial outcomes are </a:t>
            </a:r>
            <a:br>
              <a:rPr lang="en-US" sz="32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32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not</a:t>
            </a:r>
            <a:r>
              <a:rPr lang="en-US" sz="3200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rPr>
              <a:t> independent.</a:t>
            </a:r>
            <a:endParaRPr lang="en-US" sz="3200" dirty="0">
              <a:solidFill>
                <a:prstClr val="black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binomial random variables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its 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is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2075" y="2082784"/>
            <a:ext cx="6254750" cy="584776"/>
          </a:xfrm>
          <a:prstGeom prst="rect">
            <a:avLst/>
          </a:prstGeom>
          <a:noFill/>
          <a:ln w="19050" cmpd="sng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) =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) = C(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) </a:t>
            </a:r>
            <a:r>
              <a:rPr lang="en-US" sz="3200" i="1" dirty="0" err="1">
                <a:latin typeface="Garamond" panose="02020404030301010803"/>
                <a:cs typeface="Garamond" panose="02020404030301010803"/>
              </a:rPr>
              <a:t>p</a:t>
            </a:r>
            <a:r>
              <a:rPr lang="en-US" sz="3200" i="1" baseline="30000" dirty="0" err="1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(1 - 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3200" i="1" baseline="30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3200" baseline="30000" dirty="0">
                <a:latin typeface="Garamond" panose="02020404030301010803"/>
                <a:cs typeface="Garamond" panose="02020404030301010803"/>
              </a:rPr>
              <a:t>-</a:t>
            </a:r>
            <a:r>
              <a:rPr lang="en-US" sz="3200" i="1" baseline="30000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2048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We can write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+ …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where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i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is an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indicator random variable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for the success of the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-th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trial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900" y="4301538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+ … +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3699" y="4307888"/>
            <a:ext cx="297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 + … + p =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.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4100" y="5214696"/>
            <a:ext cx="2000250" cy="584776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3200" i="1" dirty="0" err="1">
                <a:latin typeface="Garamond" panose="02020404030301010803"/>
                <a:cs typeface="Garamond" panose="02020404030301010803"/>
              </a:rPr>
              <a:t>np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2090139"/>
                <a:ext cx="8229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Let X be the number of Heads. This is a random variable with possible values 0, 1, and 2. Viewed as a function, 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 assigns the value 2 to the outcome HH, 1 to the outcomes HT and T H, and 0 to the outcome T </a:t>
                </a:r>
                <a:r>
                  <a:rPr lang="en-US" altLang="zh-CN" sz="2400" dirty="0" err="1"/>
                  <a:t>T</a:t>
                </a:r>
                <a:r>
                  <a:rPr lang="en-US" altLang="zh-CN" sz="2400" dirty="0"/>
                  <a:t> . That is, 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𝑇𝑇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 err="1"/>
                  <a:t>Simplied</a:t>
                </a:r>
                <a:r>
                  <a:rPr lang="en-US" altLang="zh-CN" sz="2400" dirty="0"/>
                  <a:t> as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Let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be the number of Tails. In terms of </a:t>
                </a:r>
                <a:r>
                  <a:rPr lang="en-US" altLang="zh-CN" sz="2400" i="1" dirty="0"/>
                  <a:t>X</a:t>
                </a:r>
                <a:r>
                  <a:rPr lang="en-US" altLang="zh-CN" sz="2400" dirty="0"/>
                  <a:t>, we have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= 2 </a:t>
                </a:r>
                <a:r>
                  <a:rPr lang="en-US" altLang="zh-CN" sz="2400" i="1" dirty="0"/>
                  <a:t>- X</a:t>
                </a:r>
                <a:r>
                  <a:rPr lang="en-US" altLang="zh-CN" sz="2400" dirty="0"/>
                  <a:t>. In other words,</a:t>
                </a:r>
                <a:br>
                  <a:rPr lang="en-US" altLang="zh-CN" sz="2400" dirty="0"/>
                </a:b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i="1" dirty="0"/>
                  <a:t>- X </a:t>
                </a:r>
                <a:r>
                  <a:rPr lang="en-US" altLang="zh-CN" sz="2400" dirty="0"/>
                  <a:t>are the same </a:t>
                </a:r>
                <a:r>
                  <a:rPr lang="en-US" altLang="zh-CN" sz="2400" dirty="0" err="1"/>
                  <a:t>r.v</a:t>
                </a:r>
                <a:r>
                  <a:rPr lang="en-US" altLang="zh-CN" sz="2400" dirty="0"/>
                  <a:t>.: </a:t>
                </a:r>
                <a:r>
                  <a:rPr lang="en-US" altLang="zh-CN" sz="2400" i="1" dirty="0"/>
                  <a:t>Y 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s</a:t>
                </a:r>
                <a:r>
                  <a:rPr lang="en-US" altLang="zh-CN" sz="2400" dirty="0"/>
                  <a:t>) =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i="1" dirty="0"/>
                  <a:t>- X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/>
                  <a:t>s</a:t>
                </a:r>
                <a:r>
                  <a:rPr lang="en-US" altLang="zh-CN" sz="2400" dirty="0"/>
                  <a:t>) for all </a:t>
                </a:r>
                <a:r>
                  <a:rPr lang="en-US" altLang="zh-CN" sz="2400" i="1" dirty="0"/>
                  <a:t>s</a:t>
                </a:r>
                <a:r>
                  <a:rPr lang="en-US" altLang="zh-CN" sz="2400" dirty="0"/>
                  <a:t>. </a:t>
                </a:r>
                <a:endParaRPr lang="en-US" altLang="zh-CN" sz="2400" dirty="0"/>
              </a:p>
              <a:p>
                <a:pPr marL="0" indent="0">
                  <a:buNone/>
                </a:pPr>
                <a:br>
                  <a:rPr lang="en-US" altLang="zh-CN" sz="2400" dirty="0"/>
                </a:br>
                <a:endParaRPr lang="en-US" altLang="zh-CN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90139"/>
                <a:ext cx="8229600" cy="4524315"/>
              </a:xfrm>
              <a:prstGeom prst="rect">
                <a:avLst/>
              </a:prstGeom>
              <a:blipFill rotWithShape="1">
                <a:blip r:embed="rId1"/>
                <a:stretch>
                  <a:fillRect t="-8" b="-2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57200" y="1091336"/>
            <a:ext cx="8229600" cy="598411"/>
            <a:chOff x="457200" y="2689548"/>
            <a:chExt cx="8229600" cy="598411"/>
          </a:xfrm>
        </p:grpSpPr>
        <p:pic>
          <p:nvPicPr>
            <p:cNvPr id="5" name="Picture 4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086" y="2689548"/>
              <a:ext cx="588265" cy="589901"/>
            </a:xfrm>
            <a:prstGeom prst="rect">
              <a:avLst/>
            </a:prstGeom>
          </p:spPr>
        </p:pic>
        <p:pic>
          <p:nvPicPr>
            <p:cNvPr id="6" name="Picture 5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003" y="2689548"/>
              <a:ext cx="588265" cy="58990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1750" y="2764739"/>
              <a:ext cx="2936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{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HH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,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HT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,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TH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, </a:t>
              </a:r>
              <a:r>
                <a:rPr lang="en-US" sz="2800" dirty="0">
                  <a:latin typeface="Courier New" panose="02070309020205020404"/>
                  <a:cs typeface="Courier New" panose="02070309020205020404"/>
                </a:rPr>
                <a:t>TT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}</a:t>
              </a:r>
              <a:endParaRPr lang="en-US" sz="28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2703183"/>
              <a:ext cx="82296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Example</a:t>
              </a:r>
              <a:endPara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74700" y="1001930"/>
            <a:ext cx="3575050" cy="2701014"/>
            <a:chOff x="774700" y="1001930"/>
            <a:chExt cx="3575050" cy="2701014"/>
          </a:xfrm>
        </p:grpSpPr>
        <p:pic>
          <p:nvPicPr>
            <p:cNvPr id="6" name="Picture 5" descr="bin10,0.5.pdf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1001930"/>
              <a:ext cx="3575050" cy="270101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73612" y="128063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Binomial(10, 0.5)</a:t>
              </a:r>
              <a:r>
                <a:rPr lang="en-US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609850" y="1280636"/>
              <a:ext cx="0" cy="2148364"/>
            </a:xfrm>
            <a:prstGeom prst="line">
              <a:avLst/>
            </a:prstGeom>
            <a:ln w="12700" cmpd="sng">
              <a:solidFill>
                <a:srgbClr val="FF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9750" y="1001931"/>
            <a:ext cx="3575050" cy="2701013"/>
            <a:chOff x="4349750" y="1001931"/>
            <a:chExt cx="3575050" cy="2701013"/>
          </a:xfrm>
        </p:grpSpPr>
        <p:pic>
          <p:nvPicPr>
            <p:cNvPr id="7" name="Picture 6" descr="bin50,0.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750" y="1001931"/>
              <a:ext cx="3575050" cy="27010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55012" y="128698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Binomial(50, 0.5)</a:t>
              </a:r>
              <a:r>
                <a:rPr lang="en-US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184900" y="1286986"/>
              <a:ext cx="0" cy="2148364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74700" y="3586671"/>
            <a:ext cx="3575050" cy="2701014"/>
            <a:chOff x="774700" y="3586671"/>
            <a:chExt cx="3575050" cy="2701014"/>
          </a:xfrm>
        </p:grpSpPr>
        <p:pic>
          <p:nvPicPr>
            <p:cNvPr id="4" name="Picture 3" descr="bin10,0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3586671"/>
              <a:ext cx="3575050" cy="270101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273612" y="385873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Binomial(10, 0.3)</a:t>
              </a:r>
              <a:r>
                <a:rPr lang="en-US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216150" y="3865086"/>
              <a:ext cx="0" cy="2148364"/>
            </a:xfrm>
            <a:prstGeom prst="line">
              <a:avLst/>
            </a:prstGeom>
            <a:ln w="12700" cmpd="sng">
              <a:solidFill>
                <a:srgbClr val="FF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349750" y="3586671"/>
            <a:ext cx="3575050" cy="2701014"/>
            <a:chOff x="4349750" y="3586671"/>
            <a:chExt cx="3575050" cy="2701014"/>
          </a:xfrm>
        </p:grpSpPr>
        <p:pic>
          <p:nvPicPr>
            <p:cNvPr id="5" name="Picture 4" descr="bin50,0.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750" y="3586671"/>
              <a:ext cx="3575050" cy="27010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855012" y="386508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Binomial(50, 0.3)</a:t>
              </a:r>
              <a:r>
                <a:rPr lang="en-US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784850" y="3865086"/>
              <a:ext cx="0" cy="2148364"/>
            </a:xfrm>
            <a:prstGeom prst="line">
              <a:avLst/>
            </a:prstGeom>
            <a:ln w="12700" cmpd="sng">
              <a:solidFill>
                <a:srgbClr val="FF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10 </a:t>
            </a:r>
            <a:r>
              <a:rPr lang="en-US" dirty="0"/>
              <a:t>Investments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5850" y="1431576"/>
            <a:ext cx="6477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You have two </a:t>
            </a:r>
            <a:r>
              <a:rPr lang="en-US" sz="32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investment choices</a:t>
            </a:r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: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850" y="2520252"/>
            <a:ext cx="41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A: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put $25 in one stock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5850" y="3631502"/>
            <a:ext cx="714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B: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put $½ in each of 50 unrelated stocks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5850" y="4746276"/>
            <a:ext cx="5238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 panose="020B0603020102020204"/>
                <a:cs typeface="Franklin Gothic Medium" panose="020B0603020102020204"/>
              </a:rPr>
              <a:t>Which do you prefer?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40822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Probability model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498376"/>
            <a:ext cx="185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Each stock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2330450" y="2324100"/>
            <a:ext cx="165100" cy="895350"/>
          </a:xfrm>
          <a:prstGeom prst="leftBrace">
            <a:avLst>
              <a:gd name="adj1" fmla="val 4423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46350" y="2198666"/>
            <a:ext cx="588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doubles in value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with probability ½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9050" y="2721886"/>
            <a:ext cx="588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loses all value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with probability ½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59183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Different stocks perform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independently</a:t>
            </a:r>
            <a:endParaRPr lang="en-US" sz="2800" dirty="0">
              <a:solidFill>
                <a:srgbClr val="FF9933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18216"/>
            <a:ext cx="387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baseline="-25000" dirty="0">
                <a:latin typeface="Franklin Gothic Medium" panose="020B0603020102020204"/>
                <a:cs typeface="Franklin Gothic Medium" panose="020B0603020102020204"/>
              </a:rPr>
              <a:t>A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amount on choice A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5800" y="191873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baseline="-25000" dirty="0">
                <a:latin typeface="Franklin Gothic Medium" panose="020B0603020102020204"/>
                <a:cs typeface="Franklin Gothic Medium" panose="020B0603020102020204"/>
              </a:rPr>
              <a:t>B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Franklin Gothic Medium" panose="020B0603020102020204"/>
                <a:cs typeface="Franklin Gothic Medium" panose="020B0603020102020204"/>
              </a:rPr>
              <a:t>amount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on choice B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7" name="Picture 6" descr="bin50,0.5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3040281"/>
            <a:ext cx="3575050" cy="27010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5136" y="2381250"/>
            <a:ext cx="2364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aramond" panose="02020404030301010803"/>
                <a:cs typeface="Garamond" panose="02020404030301010803"/>
              </a:rPr>
              <a:t>50 × Bernoulli(½)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31202"/>
            <a:ext cx="41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A: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put $25 in one stock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1350" y="1231202"/>
            <a:ext cx="423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B: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put $½ in each of 50 stocks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9786" y="2400300"/>
            <a:ext cx="2200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aramond" panose="02020404030301010803"/>
                <a:cs typeface="Garamond" panose="02020404030301010803"/>
              </a:rPr>
              <a:t>Binomial(50, ½)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3" name="Picture 12" descr="50b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3040280"/>
            <a:ext cx="3575050" cy="270101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67534" y="3143250"/>
            <a:ext cx="786206" cy="2832616"/>
            <a:chOff x="2067534" y="3143250"/>
            <a:chExt cx="786206" cy="2832616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451100" y="3143250"/>
              <a:ext cx="0" cy="2514600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067534" y="5606534"/>
              <a:ext cx="786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N</a:t>
              </a:r>
              <a:r>
                <a:rPr lang="en-US" baseline="-25000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A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]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96634" y="3143250"/>
            <a:ext cx="786206" cy="2800350"/>
            <a:chOff x="6296634" y="3143250"/>
            <a:chExt cx="786206" cy="280035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692900" y="3143250"/>
              <a:ext cx="0" cy="2514600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6296634" y="5574268"/>
              <a:ext cx="786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i="1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N</a:t>
              </a:r>
              <a:r>
                <a:rPr lang="en-US" baseline="-25000" dirty="0">
                  <a:solidFill>
                    <a:schemeClr val="accent1"/>
                  </a:solidFill>
                  <a:latin typeface="Franklin Gothic Medium" panose="020B0603020102020204"/>
                  <a:cs typeface="Franklin Gothic Medium" panose="020B0603020102020204"/>
                </a:rPr>
                <a:t>B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]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binomial random variable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Suppose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).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727820"/>
            <a:ext cx="525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Then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4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+ … +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4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, where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400" i="1" baseline="-25000" dirty="0">
                <a:latin typeface="Garamond" panose="02020404030301010803"/>
                <a:cs typeface="Garamond" panose="02020404030301010803"/>
              </a:rPr>
              <a:t>i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baseline="-25000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734120" y="1612857"/>
            <a:ext cx="2393873" cy="698560"/>
            <a:chOff x="4734120" y="1612857"/>
            <a:chExt cx="2393873" cy="698560"/>
          </a:xfrm>
        </p:grpSpPr>
        <p:sp>
          <p:nvSpPr>
            <p:cNvPr id="6" name="Left Brace 5"/>
            <p:cNvSpPr/>
            <p:nvPr/>
          </p:nvSpPr>
          <p:spPr>
            <a:xfrm>
              <a:off x="4734120" y="1723040"/>
              <a:ext cx="165100" cy="516035"/>
            </a:xfrm>
            <a:prstGeom prst="leftBrace">
              <a:avLst>
                <a:gd name="adj1" fmla="val 44231"/>
                <a:gd name="adj2" fmla="val 50000"/>
              </a:avLst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53162" y="1612857"/>
              <a:ext cx="22748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1</a:t>
              </a:r>
              <a:r>
                <a:rPr lang="en-US" sz="2000" dirty="0">
                  <a:latin typeface="Franklin Gothic Medium" panose="020B0603020102020204"/>
                  <a:cs typeface="Franklin Gothic Medium" panose="020B0603020102020204"/>
                </a:rPr>
                <a:t>, if trial </a:t>
              </a:r>
              <a:r>
                <a:rPr lang="en-US" sz="2000" i="1" dirty="0" err="1"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000" dirty="0">
                  <a:latin typeface="Franklin Gothic Medium" panose="020B0603020102020204"/>
                  <a:cs typeface="Franklin Gothic Medium" panose="020B0603020102020204"/>
                </a:rPr>
                <a:t>succeeds</a:t>
              </a:r>
              <a:endParaRPr lang="en-US" sz="20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53162" y="1911307"/>
              <a:ext cx="17430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0</a:t>
              </a:r>
              <a:r>
                <a:rPr lang="en-US" sz="2000" dirty="0">
                  <a:latin typeface="Franklin Gothic Medium" panose="020B0603020102020204"/>
                  <a:cs typeface="Franklin Gothic Medium" panose="020B0603020102020204"/>
                </a:rPr>
                <a:t>,</a:t>
              </a:r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000" dirty="0">
                  <a:latin typeface="Franklin Gothic Medium" panose="020B0603020102020204"/>
                  <a:cs typeface="Franklin Gothic Medium" panose="020B0603020102020204"/>
                </a:rPr>
                <a:t>if trial </a:t>
              </a:r>
              <a:r>
                <a:rPr lang="en-US" sz="2000" i="1" dirty="0" err="1"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000" dirty="0">
                  <a:latin typeface="Franklin Gothic Medium" panose="020B0603020102020204"/>
                  <a:cs typeface="Franklin Gothic Medium" panose="020B0603020102020204"/>
                </a:rPr>
                <a:t> fails</a:t>
              </a:r>
              <a:endParaRPr lang="en-US" sz="20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" y="2862331"/>
            <a:ext cx="4556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 err="1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– </a:t>
            </a:r>
            <a:r>
              <a:rPr lang="en-US" sz="24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 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= 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– (</a:t>
            </a:r>
            <a:r>
              <a:rPr lang="en-US" sz="2400" i="1" dirty="0" err="1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 </a:t>
            </a:r>
            <a:endParaRPr lang="en-US" sz="2400" baseline="30000" dirty="0">
              <a:solidFill>
                <a:prstClr val="black"/>
              </a:solidFill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305084"/>
            <a:ext cx="1968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400" i="1" dirty="0" err="1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np</a:t>
            </a:r>
            <a:endParaRPr lang="en-US" sz="2400" baseline="30000" dirty="0">
              <a:solidFill>
                <a:prstClr val="black"/>
              </a:solidFill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binomial random variable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Suppose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).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615684"/>
            <a:ext cx="3828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 err="1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400" i="1" dirty="0" err="1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+ n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-1) 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– (</a:t>
            </a:r>
            <a:r>
              <a:rPr lang="en-US" sz="2400" i="1" dirty="0" err="1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endParaRPr lang="en-US" sz="2400" dirty="0">
              <a:solidFill>
                <a:prstClr val="black"/>
              </a:solidFill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1907588"/>
            <a:ext cx="2889250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np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52783" y="2615684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= np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– 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400" baseline="300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 = np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(1-</a:t>
            </a:r>
            <a:r>
              <a:rPr lang="en-US" sz="2400" i="1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 panose="02020404030301010803"/>
                <a:cs typeface="Garamond" panose="02020404030301010803"/>
              </a:rPr>
              <a:t>)</a:t>
            </a:r>
            <a:endParaRPr lang="en-US" sz="2400" dirty="0">
              <a:solidFill>
                <a:prstClr val="black"/>
              </a:solidFill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3373196"/>
            <a:ext cx="2889250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(1-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0400" y="5074996"/>
            <a:ext cx="2889250" cy="523220"/>
            <a:chOff x="3200400" y="5074996"/>
            <a:chExt cx="2889250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3200400" y="5074996"/>
              <a:ext cx="2889250" cy="523220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= 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√</a:t>
              </a:r>
              <a:r>
                <a:rPr lang="en-US" sz="2800" i="1" dirty="0" err="1">
                  <a:latin typeface="Garamond" panose="02020404030301010803"/>
                  <a:cs typeface="Garamond" panose="02020404030301010803"/>
                </a:rPr>
                <a:t>np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(1-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).</a:t>
              </a:r>
              <a:endParaRPr lang="en-US" sz="28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591050" y="5162550"/>
              <a:ext cx="9398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57200" y="44176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 standard deviation of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18216"/>
            <a:ext cx="387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baseline="-25000" dirty="0">
                <a:latin typeface="Franklin Gothic Medium" panose="020B0603020102020204"/>
                <a:cs typeface="Franklin Gothic Medium" panose="020B0603020102020204"/>
              </a:rPr>
              <a:t>A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amount on choice A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5800" y="191873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baseline="-25000" dirty="0">
                <a:latin typeface="Franklin Gothic Medium" panose="020B0603020102020204"/>
                <a:cs typeface="Franklin Gothic Medium" panose="020B0603020102020204"/>
              </a:rPr>
              <a:t>B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amount on choice B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7" name="Picture 6" descr="bin50,0.5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2964081"/>
            <a:ext cx="3575050" cy="27010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5136" y="2381250"/>
            <a:ext cx="2364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aramond" panose="02020404030301010803"/>
                <a:cs typeface="Garamond" panose="02020404030301010803"/>
              </a:rPr>
              <a:t>50 × Bernoulli(½)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2900" y="3067050"/>
            <a:ext cx="0" cy="233045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1231202"/>
            <a:ext cx="410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A: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put $25 in one stock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1350" y="1231202"/>
            <a:ext cx="423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B: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put $½ in each of 50 stocks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9786" y="2400300"/>
            <a:ext cx="2200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aramond" panose="02020404030301010803"/>
                <a:cs typeface="Garamond" panose="02020404030301010803"/>
              </a:rPr>
              <a:t>Binomial(50, ½)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3" name="Picture 12" descr="50be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2964080"/>
            <a:ext cx="3575050" cy="270101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451100" y="3067050"/>
            <a:ext cx="0" cy="233045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32050" y="2841359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3850" y="2831584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3958" y="5709544"/>
            <a:ext cx="127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Symbol" panose="05050102010706020507" pitchFamily="18" charset="2"/>
                <a:cs typeface="Symbol" panose="05050102010706020507" pitchFamily="18" charset="2"/>
              </a:rPr>
              <a:t>s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= 25</a:t>
            </a:r>
            <a:endParaRPr lang="en-US" sz="24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29729" y="5784850"/>
            <a:ext cx="3126342" cy="461665"/>
            <a:chOff x="5129729" y="5784850"/>
            <a:chExt cx="3126342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5129729" y="5784850"/>
              <a:ext cx="3126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= 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√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50</a:t>
              </a:r>
              <a:r>
                <a:rPr lang="en-US" sz="2400" dirty="0">
                  <a:latin typeface="Franklin Gothic Medium" panose="020B0603020102020204"/>
                  <a:cs typeface="Franklin Gothic Medium" panose="020B0603020102020204"/>
                </a:rPr>
                <a:t> 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½ ½ = 3.536… 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 </a:t>
              </a:r>
              <a:endParaRPr lang="en-US" sz="2400" dirty="0">
                <a:latin typeface="Garamond" panose="02020404030301010803"/>
                <a:cs typeface="Garamond" panose="02020404030301010803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925621" y="5860156"/>
              <a:ext cx="939800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457325" y="3241729"/>
            <a:ext cx="1987551" cy="2155771"/>
            <a:chOff x="1457325" y="3241729"/>
            <a:chExt cx="1987551" cy="2155771"/>
          </a:xfrm>
        </p:grpSpPr>
        <p:sp>
          <p:nvSpPr>
            <p:cNvPr id="27" name="Rectangle 26"/>
            <p:cNvSpPr/>
            <p:nvPr/>
          </p:nvSpPr>
          <p:spPr>
            <a:xfrm>
              <a:off x="1457326" y="3241729"/>
              <a:ext cx="1987550" cy="21557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457325" y="3426102"/>
              <a:ext cx="1987550" cy="0"/>
            </a:xfrm>
            <a:prstGeom prst="straightConnector1">
              <a:avLst/>
            </a:prstGeom>
            <a:ln w="9525" cmpd="sng"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641475" y="3341641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 panose="02020404030301010803"/>
                  <a:cs typeface="Garamond" panose="02020404030301010803"/>
                </a:rPr>
                <a:t>–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42612" y="3351443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m </a:t>
              </a:r>
              <a:r>
                <a:rPr lang="en-US" dirty="0">
                  <a:solidFill>
                    <a:srgbClr val="FF9933"/>
                  </a:solidFill>
                  <a:latin typeface="Garamond" panose="02020404030301010803"/>
                  <a:cs typeface="Garamond" panose="02020404030301010803"/>
                </a:rPr>
                <a:t>+</a:t>
              </a:r>
              <a:r>
                <a:rPr lang="en-US" dirty="0">
                  <a:solidFill>
                    <a:schemeClr val="accent1"/>
                  </a:solidFill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i="1" dirty="0">
                  <a:solidFill>
                    <a:schemeClr val="accent1"/>
                  </a:solidFill>
                  <a:latin typeface="Symbol" panose="05050102010706020507" pitchFamily="18" charset="2"/>
                  <a:cs typeface="Symbol" panose="05050102010706020507" pitchFamily="18" charset="2"/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552338" y="3241729"/>
            <a:ext cx="279831" cy="2155771"/>
            <a:chOff x="6552338" y="3241729"/>
            <a:chExt cx="279831" cy="2155771"/>
          </a:xfrm>
        </p:grpSpPr>
        <p:sp>
          <p:nvSpPr>
            <p:cNvPr id="26" name="Rectangle 25"/>
            <p:cNvSpPr/>
            <p:nvPr/>
          </p:nvSpPr>
          <p:spPr>
            <a:xfrm>
              <a:off x="6552338" y="3241729"/>
              <a:ext cx="279831" cy="21557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552338" y="3407052"/>
              <a:ext cx="279831" cy="0"/>
            </a:xfrm>
            <a:prstGeom prst="straightConnector1">
              <a:avLst/>
            </a:prstGeom>
            <a:ln w="9525" cmpd="sng">
              <a:headEnd type="arrow" w="med" len="sm"/>
              <a:tailEnd type="arrow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11 </a:t>
            </a:r>
            <a:r>
              <a:rPr lang="en-US" dirty="0"/>
              <a:t>Apples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03022" y="3067050"/>
            <a:ext cx="2363481" cy="3321050"/>
            <a:chOff x="6064873" y="1600200"/>
            <a:chExt cx="2363481" cy="3321050"/>
          </a:xfrm>
        </p:grpSpPr>
        <p:pic>
          <p:nvPicPr>
            <p:cNvPr id="6" name="Picture 5" descr="AppleTreeNEW.jpg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873" y="1600200"/>
              <a:ext cx="2363481" cy="3321050"/>
            </a:xfrm>
            <a:prstGeom prst="rect">
              <a:avLst/>
            </a:prstGeom>
          </p:spPr>
        </p:pic>
        <p:pic>
          <p:nvPicPr>
            <p:cNvPr id="9" name="Picture 8" descr="apple_logo_rainbow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200" y="2059204"/>
              <a:ext cx="698500" cy="523875"/>
            </a:xfrm>
            <a:prstGeom prst="rect">
              <a:avLst/>
            </a:prstGeom>
          </p:spPr>
        </p:pic>
        <p:pic>
          <p:nvPicPr>
            <p:cNvPr id="10" name="Picture 9" descr="apple_logo_rainbow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600" y="2535454"/>
              <a:ext cx="698500" cy="523875"/>
            </a:xfrm>
            <a:prstGeom prst="rect">
              <a:avLst/>
            </a:prstGeom>
          </p:spPr>
        </p:pic>
        <p:pic>
          <p:nvPicPr>
            <p:cNvPr id="11" name="Picture 10" descr="apple_logo_rainbow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250" y="2022908"/>
              <a:ext cx="698500" cy="523875"/>
            </a:xfrm>
            <a:prstGeom prst="rect">
              <a:avLst/>
            </a:prstGeom>
          </p:spPr>
        </p:pic>
        <p:pic>
          <p:nvPicPr>
            <p:cNvPr id="12" name="Picture 11" descr="apple_logo_rainbow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950" y="2486458"/>
              <a:ext cx="698500" cy="523875"/>
            </a:xfrm>
            <a:prstGeom prst="rect">
              <a:avLst/>
            </a:prstGeom>
          </p:spPr>
        </p:pic>
        <p:pic>
          <p:nvPicPr>
            <p:cNvPr id="13" name="Picture 12" descr="apple_logo_rainbow.gi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1795679"/>
              <a:ext cx="698500" cy="523875"/>
            </a:xfrm>
            <a:prstGeom prst="rect">
              <a:avLst/>
            </a:prstGeom>
          </p:spPr>
        </p:pic>
        <p:pic>
          <p:nvPicPr>
            <p:cNvPr id="21" name="Picture 20" descr="cartoon-worm-7.gif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6961" b="21245"/>
            <a:stretch>
              <a:fillRect/>
            </a:stretch>
          </p:blipFill>
          <p:spPr>
            <a:xfrm>
              <a:off x="7607300" y="1706779"/>
              <a:ext cx="215900" cy="39507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About 10% of the apples on your farm are rotten.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193992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You sell 10 apples. How many are rotten?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2654300"/>
            <a:ext cx="41465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Probability model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950" y="3375569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umber of rotten apples you sold is</a:t>
            </a:r>
            <a:br>
              <a:rPr lang="en-US" sz="2800" dirty="0">
                <a:latin typeface="Franklin Gothic Medium" panose="020B0603020102020204"/>
                <a:cs typeface="Franklin Gothic Medium" panose="020B0603020102020204"/>
              </a:rPr>
            </a:b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10,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1/10).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66700" y="4383716"/>
            <a:ext cx="4648200" cy="2288099"/>
            <a:chOff x="266700" y="4209146"/>
            <a:chExt cx="4648200" cy="2288099"/>
          </a:xfrm>
        </p:grpSpPr>
        <p:pic>
          <p:nvPicPr>
            <p:cNvPr id="28" name="Picture 27" descr="poisson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" y="4209146"/>
              <a:ext cx="4648200" cy="228809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108200" y="4442691"/>
              <a:ext cx="2273300" cy="461665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sz="2400" i="1" dirty="0">
                  <a:latin typeface="Garamond" panose="02020404030301010803"/>
                  <a:cs typeface="Garamond" panose="02020404030301010803"/>
                </a:rPr>
                <a:t>N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] = </a:t>
              </a:r>
              <a:r>
                <a:rPr lang="en-US" sz="2400" i="1" dirty="0" err="1">
                  <a:latin typeface="Garamond" panose="02020404030301010803"/>
                  <a:cs typeface="Garamond" panose="02020404030301010803"/>
                </a:rPr>
                <a:t>np</a:t>
              </a:r>
              <a:r>
                <a:rPr lang="en-US" sz="2400" dirty="0">
                  <a:latin typeface="Garamond" panose="02020404030301010803"/>
                  <a:cs typeface="Garamond" panose="02020404030301010803"/>
                </a:rPr>
                <a:t> = 1</a:t>
              </a:r>
              <a:endParaRPr lang="en-US" sz="24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619250" y="4425950"/>
              <a:ext cx="0" cy="18433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You improve productivity; now only 5% apples rot.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197167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You can now sell 20 apples and only one will be rotten on average.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950" y="3139248"/>
            <a:ext cx="440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now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Binomial(20, 1/20).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005" y="4012905"/>
            <a:ext cx="8599994" cy="2288099"/>
            <a:chOff x="471005" y="4012905"/>
            <a:chExt cx="8599994" cy="2288099"/>
          </a:xfrm>
        </p:grpSpPr>
        <p:pic>
          <p:nvPicPr>
            <p:cNvPr id="27" name="Picture 26" descr="poisson2.pdf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8"/>
            <a:stretch>
              <a:fillRect/>
            </a:stretch>
          </p:blipFill>
          <p:spPr>
            <a:xfrm>
              <a:off x="471005" y="4012905"/>
              <a:ext cx="8599994" cy="2288099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2209800" y="4235450"/>
              <a:ext cx="0" cy="18433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6124599" y="3067050"/>
            <a:ext cx="2781300" cy="3321050"/>
            <a:chOff x="6124599" y="3067050"/>
            <a:chExt cx="2781300" cy="3321050"/>
          </a:xfrm>
        </p:grpSpPr>
        <p:pic>
          <p:nvPicPr>
            <p:cNvPr id="6" name="Picture 5" descr="AppleTreeNEW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67" b="98500" l="2810" r="978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022" y="3067050"/>
              <a:ext cx="2363481" cy="3321050"/>
            </a:xfrm>
            <a:prstGeom prst="rect">
              <a:avLst/>
            </a:prstGeom>
          </p:spPr>
        </p:pic>
        <p:pic>
          <p:nvPicPr>
            <p:cNvPr id="9" name="Picture 8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349" y="3526054"/>
              <a:ext cx="698500" cy="523875"/>
            </a:xfrm>
            <a:prstGeom prst="rect">
              <a:avLst/>
            </a:prstGeom>
          </p:spPr>
        </p:pic>
        <p:pic>
          <p:nvPicPr>
            <p:cNvPr id="10" name="Picture 9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749" y="4002304"/>
              <a:ext cx="698500" cy="523875"/>
            </a:xfrm>
            <a:prstGeom prst="rect">
              <a:avLst/>
            </a:prstGeom>
          </p:spPr>
        </p:pic>
        <p:pic>
          <p:nvPicPr>
            <p:cNvPr id="11" name="Picture 10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849" y="3489030"/>
              <a:ext cx="698500" cy="523875"/>
            </a:xfrm>
            <a:prstGeom prst="rect">
              <a:avLst/>
            </a:prstGeom>
          </p:spPr>
        </p:pic>
        <p:pic>
          <p:nvPicPr>
            <p:cNvPr id="12" name="Picture 11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099" y="3953308"/>
              <a:ext cx="698500" cy="523875"/>
            </a:xfrm>
            <a:prstGeom prst="rect">
              <a:avLst/>
            </a:prstGeom>
          </p:spPr>
        </p:pic>
        <p:pic>
          <p:nvPicPr>
            <p:cNvPr id="13" name="Picture 12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949" y="3262529"/>
              <a:ext cx="698500" cy="523875"/>
            </a:xfrm>
            <a:prstGeom prst="rect">
              <a:avLst/>
            </a:prstGeom>
          </p:spPr>
        </p:pic>
        <p:pic>
          <p:nvPicPr>
            <p:cNvPr id="21" name="Picture 20" descr="cartoon-worm-7.gif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6961" b="21245"/>
            <a:stretch>
              <a:fillRect/>
            </a:stretch>
          </p:blipFill>
          <p:spPr>
            <a:xfrm>
              <a:off x="7845449" y="3173629"/>
              <a:ext cx="215900" cy="395071"/>
            </a:xfrm>
            <a:prstGeom prst="rect">
              <a:avLst/>
            </a:prstGeom>
          </p:spPr>
        </p:pic>
        <p:pic>
          <p:nvPicPr>
            <p:cNvPr id="29" name="Picture 28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599" y="3138593"/>
              <a:ext cx="698500" cy="523875"/>
            </a:xfrm>
            <a:prstGeom prst="rect">
              <a:avLst/>
            </a:prstGeom>
          </p:spPr>
        </p:pic>
        <p:pic>
          <p:nvPicPr>
            <p:cNvPr id="30" name="Picture 29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49" y="4078937"/>
              <a:ext cx="698500" cy="523875"/>
            </a:xfrm>
            <a:prstGeom prst="rect">
              <a:avLst/>
            </a:prstGeom>
          </p:spPr>
        </p:pic>
        <p:pic>
          <p:nvPicPr>
            <p:cNvPr id="31" name="Picture 30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99" y="4002304"/>
              <a:ext cx="698500" cy="523875"/>
            </a:xfrm>
            <a:prstGeom prst="rect">
              <a:avLst/>
            </a:prstGeom>
          </p:spPr>
        </p:pic>
        <p:pic>
          <p:nvPicPr>
            <p:cNvPr id="32" name="Picture 31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349" y="4078937"/>
              <a:ext cx="698500" cy="523875"/>
            </a:xfrm>
            <a:prstGeom prst="rect">
              <a:avLst/>
            </a:prstGeom>
          </p:spPr>
        </p:pic>
        <p:pic>
          <p:nvPicPr>
            <p:cNvPr id="33" name="Picture 32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399" y="3533270"/>
              <a:ext cx="698500" cy="5238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819150"/>
            <a:ext cx="837565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993674" y="201711"/>
            <a:ext cx="4781488" cy="2136284"/>
            <a:chOff x="1003300" y="201711"/>
            <a:chExt cx="4648200" cy="2136284"/>
          </a:xfrm>
        </p:grpSpPr>
        <p:pic>
          <p:nvPicPr>
            <p:cNvPr id="6" name="Picture 5" descr="poisson1.pdf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"/>
            <a:stretch>
              <a:fillRect/>
            </a:stretch>
          </p:blipFill>
          <p:spPr>
            <a:xfrm>
              <a:off x="1003300" y="201711"/>
              <a:ext cx="4648200" cy="2136284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2355850" y="273050"/>
              <a:ext cx="0" cy="18433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118162" y="266184"/>
              <a:ext cx="2081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Binomial(10, 1/10)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7453" y="364411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.349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6251" y="201711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.387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6800" y="1000779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.194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01409" y="181492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.001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53959" y="180857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10</a:t>
              </a:r>
              <a:r>
                <a:rPr lang="en-US" sz="1400" baseline="30000" dirty="0">
                  <a:latin typeface="Garamond" panose="02020404030301010803"/>
                  <a:cs typeface="Garamond" panose="02020404030301010803"/>
                </a:rPr>
                <a:t>-10</a:t>
              </a:r>
              <a:endParaRPr lang="en-US" sz="1400" baseline="30000" dirty="0">
                <a:latin typeface="Garamond" panose="02020404030301010803"/>
                <a:cs typeface="Garamond" panose="02020404030301010803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8650" y="2196805"/>
            <a:ext cx="7766050" cy="2288099"/>
            <a:chOff x="628650" y="2196805"/>
            <a:chExt cx="7766050" cy="2288099"/>
          </a:xfrm>
        </p:grpSpPr>
        <p:pic>
          <p:nvPicPr>
            <p:cNvPr id="8" name="Picture 7" descr="poisson2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8" r="8757"/>
            <a:stretch>
              <a:fillRect/>
            </a:stretch>
          </p:blipFill>
          <p:spPr>
            <a:xfrm>
              <a:off x="628650" y="2196805"/>
              <a:ext cx="7766050" cy="2288099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2367445" y="2419350"/>
              <a:ext cx="0" cy="18433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134412" y="2412484"/>
              <a:ext cx="2081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Garamond" panose="02020404030301010803"/>
                  <a:cs typeface="Garamond" panose="02020404030301010803"/>
                </a:rPr>
                <a:t>Binomial(20, 1/20)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26503" y="240956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.354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0099" y="226986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.377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9097" y="3153429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.189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73712" y="3960054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.002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8510" y="3968604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10</a:t>
              </a:r>
              <a:r>
                <a:rPr lang="en-US" sz="1400" baseline="30000" dirty="0">
                  <a:latin typeface="Garamond" panose="02020404030301010803"/>
                  <a:cs typeface="Garamond" panose="02020404030301010803"/>
                </a:rPr>
                <a:t>-8</a:t>
              </a:r>
              <a:endParaRPr lang="en-US" sz="1400" baseline="300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27710" y="3974954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10</a:t>
              </a:r>
              <a:r>
                <a:rPr lang="en-US" sz="1400" baseline="30000" dirty="0">
                  <a:latin typeface="Garamond" panose="02020404030301010803"/>
                  <a:cs typeface="Garamond" panose="02020404030301010803"/>
                </a:rPr>
                <a:t>-26</a:t>
              </a:r>
              <a:endParaRPr lang="en-US" sz="1400" baseline="30000" dirty="0">
                <a:latin typeface="Garamond" panose="02020404030301010803"/>
                <a:cs typeface="Garamond" panose="02020404030301010803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9600" y="4432615"/>
            <a:ext cx="7670800" cy="2122688"/>
            <a:chOff x="609600" y="4432615"/>
            <a:chExt cx="7670800" cy="2122688"/>
          </a:xfrm>
        </p:grpSpPr>
        <p:pic>
          <p:nvPicPr>
            <p:cNvPr id="23" name="Picture 22" descr="poissonreal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8" t="7357" r="21342" b="4978"/>
            <a:stretch>
              <a:fillRect/>
            </a:stretch>
          </p:blipFill>
          <p:spPr>
            <a:xfrm>
              <a:off x="609600" y="4470399"/>
              <a:ext cx="7670800" cy="2084904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2387600" y="4542054"/>
              <a:ext cx="0" cy="19031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832853" y="4432615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.367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19751" y="4432615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.367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50647" y="5296356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.183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86412" y="615417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.003</a:t>
              </a:r>
              <a:endParaRPr lang="en-US" sz="14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63910" y="615417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10</a:t>
              </a:r>
              <a:r>
                <a:rPr lang="en-US" sz="1400" baseline="30000" dirty="0">
                  <a:latin typeface="Garamond" panose="02020404030301010803"/>
                  <a:cs typeface="Garamond" panose="02020404030301010803"/>
                </a:rPr>
                <a:t>-7</a:t>
              </a:r>
              <a:endParaRPr lang="en-US" sz="1400" baseline="30000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1360" y="6151260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 panose="02020404030301010803"/>
                  <a:cs typeface="Garamond" panose="02020404030301010803"/>
                </a:rPr>
                <a:t>10</a:t>
              </a:r>
              <a:r>
                <a:rPr lang="en-US" sz="1400" baseline="30000" dirty="0">
                  <a:latin typeface="Garamond" panose="02020404030301010803"/>
                  <a:cs typeface="Garamond" panose="02020404030301010803"/>
                </a:rPr>
                <a:t>-19</a:t>
              </a:r>
              <a:endParaRPr lang="en-US" sz="1400" baseline="30000" dirty="0">
                <a:latin typeface="Garamond" panose="02020404030301010803"/>
                <a:cs typeface="Garamond" panose="02020404030301010803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  Discrete Random variable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7199" y="1195097"/>
            <a:ext cx="8229599" cy="5284258"/>
          </a:xfrm>
        </p:spPr>
        <p:txBody>
          <a:bodyPr/>
          <a:lstStyle/>
          <a:p>
            <a:r>
              <a:rPr lang="en-US" altLang="zh-CN" sz="2800" dirty="0"/>
              <a:t> Definition</a:t>
            </a:r>
            <a:endParaRPr lang="en-US" altLang="zh-CN" sz="2800" dirty="0"/>
          </a:p>
          <a:p>
            <a:r>
              <a:rPr lang="en-US" altLang="zh-CN" sz="2800" dirty="0"/>
              <a:t> PMF</a:t>
            </a:r>
            <a:endParaRPr lang="en-US" altLang="zh-CN" sz="2800" dirty="0"/>
          </a:p>
          <a:p>
            <a:r>
              <a:rPr lang="en-US" altLang="zh-CN" sz="2800" dirty="0"/>
              <a:t> CDF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7 The Poisson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Poisson(</a:t>
            </a:r>
            <a:r>
              <a:rPr lang="el-GR" sz="2800" i="1" dirty="0">
                <a:latin typeface="Garamond" panose="02020404030301010803"/>
                <a:cs typeface="Garamond" panose="02020404030301010803"/>
              </a:rPr>
              <a:t>λ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random variable has this 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p.m.f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.: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525" y="2070084"/>
            <a:ext cx="2974975" cy="584776"/>
          </a:xfrm>
          <a:prstGeom prst="rect">
            <a:avLst/>
          </a:prstGeom>
          <a:noFill/>
          <a:ln w="19050" cmpd="sng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) = e</a:t>
            </a:r>
            <a:r>
              <a:rPr lang="en-US" sz="3200" baseline="30000" dirty="0">
                <a:latin typeface="Garamond" panose="02020404030301010803"/>
                <a:cs typeface="Garamond" panose="02020404030301010803"/>
              </a:rPr>
              <a:t>-</a:t>
            </a:r>
            <a:r>
              <a:rPr lang="el-GR" altLang="zh-CN" sz="3200" i="1" baseline="30000" dirty="0">
                <a:latin typeface="Garamond" panose="02020404030301010803"/>
                <a:cs typeface="Garamond" panose="02020404030301010803"/>
              </a:rPr>
              <a:t>λ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 </a:t>
            </a:r>
            <a:r>
              <a:rPr lang="el-GR" altLang="zh-CN" sz="3200" i="1" dirty="0">
                <a:latin typeface="Garamond" panose="02020404030301010803"/>
                <a:cs typeface="Garamond" panose="02020404030301010803"/>
              </a:rPr>
              <a:t>λ </a:t>
            </a:r>
            <a:r>
              <a:rPr lang="en-US" sz="3200" i="1" baseline="30000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/</a:t>
            </a:r>
            <a:r>
              <a:rPr lang="en-US" sz="32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3200" dirty="0">
                <a:latin typeface="Garamond" panose="02020404030301010803"/>
                <a:cs typeface="Garamond" panose="02020404030301010803"/>
              </a:rPr>
              <a:t>!</a:t>
            </a:r>
            <a:endParaRPr lang="en-US" sz="32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7100" y="2082784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/>
                <a:cs typeface="Garamond" panose="02020404030301010803"/>
              </a:rPr>
              <a:t>k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= 0, 1, 2, 3, …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32638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They </a:t>
            </a:r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approximate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random variables when </a:t>
            </a:r>
            <a:r>
              <a:rPr lang="el-GR" altLang="zh-CN" sz="2800" i="1" dirty="0">
                <a:latin typeface="Garamond" panose="02020404030301010803"/>
                <a:cs typeface="Garamond" panose="02020404030301010803"/>
              </a:rPr>
              <a:t>λ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fixed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and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large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(so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small)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9225" y="5439537"/>
            <a:ext cx="6359525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baseline="-25000" dirty="0" err="1">
                <a:latin typeface="Garamond" panose="02020404030301010803"/>
                <a:cs typeface="Garamond" panose="02020404030301010803"/>
              </a:rPr>
              <a:t>Poisson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l-GR" sz="2800" i="1" baseline="-25000" dirty="0">
                <a:latin typeface="Times New Roman" panose="02020603050405020304" charset="0"/>
                <a:cs typeface="Times New Roman" panose="02020603050405020304" charset="0"/>
              </a:rPr>
              <a:t>λ</a:t>
            </a:r>
            <a:r>
              <a:rPr lang="el-GR" altLang="zh-CN" sz="2800" i="1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 = lim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 → ∞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baseline="-25000" dirty="0" err="1">
                <a:latin typeface="Garamond" panose="02020404030301010803"/>
                <a:cs typeface="Garamond" panose="02020404030301010803"/>
              </a:rPr>
              <a:t>Binomial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l-GR" sz="2800" i="1" baseline="-25000" dirty="0">
                <a:latin typeface="Times New Roman" panose="02020603050405020304" charset="0"/>
                <a:cs typeface="Times New Roman" panose="02020603050405020304" charset="0"/>
              </a:rPr>
              <a:t>λ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/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k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496" y="2879199"/>
            <a:ext cx="7894891" cy="769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altLang="zh-CN" dirty="0"/>
              <a:t> </a:t>
            </a:r>
            <a:r>
              <a:rPr lang="en-US" dirty="0"/>
              <a:t>Birthday problem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020" y="1549217"/>
            <a:ext cx="8237420" cy="447981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09344" y="1549217"/>
            <a:ext cx="667512" cy="37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Poisson distribution</a:t>
            </a:r>
            <a:endParaRPr lang="en-US" dirty="0"/>
          </a:p>
        </p:txBody>
      </p:sp>
      <p:pic>
        <p:nvPicPr>
          <p:cNvPr id="4" name="Picture 4" descr="呼叫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74" y="4194969"/>
            <a:ext cx="2438400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买东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74" y="4191000"/>
            <a:ext cx="266700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/>
          <p:cNvGrpSpPr/>
          <p:nvPr/>
        </p:nvGrpSpPr>
        <p:grpSpPr bwMode="auto">
          <a:xfrm>
            <a:off x="6085948" y="4208463"/>
            <a:ext cx="2067878" cy="1752600"/>
            <a:chOff x="3936" y="2496"/>
            <a:chExt cx="1392" cy="1104"/>
          </a:xfrm>
        </p:grpSpPr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936" y="2496"/>
              <a:ext cx="1392" cy="1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8" name="Picture 9" descr="BD07195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688"/>
              <a:ext cx="1151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13" descr="洪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74" y="1524000"/>
            <a:ext cx="223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火山喷发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24" y="1524000"/>
            <a:ext cx="25844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地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74" y="1524000"/>
            <a:ext cx="22923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ain-drops-falling-blue.gi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433"/>
          <a:stretch>
            <a:fillRect/>
          </a:stretch>
        </p:blipFill>
        <p:spPr>
          <a:xfrm>
            <a:off x="8007350" y="0"/>
            <a:ext cx="1231900" cy="1168400"/>
          </a:xfrm>
          <a:prstGeom prst="rect">
            <a:avLst/>
          </a:prstGeom>
        </p:spPr>
      </p:pic>
      <p:pic>
        <p:nvPicPr>
          <p:cNvPr id="8" name="Picture 7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0"/>
            <a:ext cx="1168400" cy="1168400"/>
          </a:xfrm>
          <a:prstGeom prst="rect">
            <a:avLst/>
          </a:prstGeom>
        </p:spPr>
      </p:pic>
      <p:pic>
        <p:nvPicPr>
          <p:cNvPr id="9" name="Picture 8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1168400" cy="1168400"/>
          </a:xfrm>
          <a:prstGeom prst="rect">
            <a:avLst/>
          </a:prstGeom>
        </p:spPr>
      </p:pic>
      <p:pic>
        <p:nvPicPr>
          <p:cNvPr id="10" name="Picture 9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1168400" cy="1168400"/>
          </a:xfrm>
          <a:prstGeom prst="rect">
            <a:avLst/>
          </a:prstGeom>
        </p:spPr>
      </p:pic>
      <p:pic>
        <p:nvPicPr>
          <p:cNvPr id="11" name="Picture 10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168400" cy="1168400"/>
          </a:xfrm>
          <a:prstGeom prst="rect">
            <a:avLst/>
          </a:prstGeom>
        </p:spPr>
      </p:pic>
      <p:pic>
        <p:nvPicPr>
          <p:cNvPr id="12" name="Picture 11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0"/>
            <a:ext cx="1168400" cy="1168400"/>
          </a:xfrm>
          <a:prstGeom prst="rect">
            <a:avLst/>
          </a:prstGeom>
        </p:spPr>
      </p:pic>
      <p:pic>
        <p:nvPicPr>
          <p:cNvPr id="13" name="Picture 12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1168400" cy="1168400"/>
          </a:xfrm>
          <a:prstGeom prst="rect">
            <a:avLst/>
          </a:prstGeom>
        </p:spPr>
      </p:pic>
      <p:pic>
        <p:nvPicPr>
          <p:cNvPr id="14" name="Picture 13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0"/>
            <a:ext cx="1168400" cy="116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34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Rain is falling on your head at an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average speed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of 2.8 drops/second.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1800" y="32048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Divide the second evenly in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intervals of length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1/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Example 12 </a:t>
            </a:r>
            <a:r>
              <a:rPr lang="en-US" dirty="0">
                <a:solidFill>
                  <a:srgbClr val="FF0000"/>
                </a:solidFill>
              </a:rPr>
              <a:t>Raindrops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57200" y="881280"/>
            <a:ext cx="8229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39731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Let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i="1" baseline="-25000" dirty="0" err="1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be the event “raindrop hits during interval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i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.”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6250" y="47288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Assuming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baseline="-25000" dirty="0">
                <a:latin typeface="Garamond" panose="02020404030301010803"/>
                <a:cs typeface="Garamond" panose="02020404030301010803"/>
              </a:rPr>
              <a:t>1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, …, E</a:t>
            </a:r>
            <a:r>
              <a:rPr lang="en-US" sz="2800" i="1" baseline="-25000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are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independent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the number of drops in the second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a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 err="1">
                <a:latin typeface="Franklin Gothic Medium" panose="020B0603020102020204"/>
                <a:cs typeface="Franklin Gothic Medium" panose="020B0603020102020204"/>
              </a:rPr>
              <a:t>r.v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6250" y="58353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Since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2.8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and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must equal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2.8/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.</a:t>
            </a:r>
            <a:endParaRPr lang="en-US" sz="2800" dirty="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1366019" y="2373868"/>
            <a:ext cx="6178165" cy="509032"/>
            <a:chOff x="1366019" y="2373868"/>
            <a:chExt cx="6178165" cy="509032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1504950" y="2882900"/>
              <a:ext cx="589280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5049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3977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66019" y="23738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/>
                  <a:cs typeface="Garamond" panose="02020404030301010803"/>
                </a:rPr>
                <a:t>0</a:t>
              </a:r>
              <a:endParaRPr lang="en-US" dirty="0">
                <a:latin typeface="Garamond" panose="02020404030301010803"/>
                <a:cs typeface="Garamond" panose="02020404030301010803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251315" y="238021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/>
                  <a:cs typeface="Garamond" panose="02020404030301010803"/>
                </a:rPr>
                <a:t>1</a:t>
              </a:r>
              <a:endParaRPr lang="en-US" dirty="0">
                <a:latin typeface="Garamond" panose="02020404030301010803"/>
                <a:cs typeface="Garamond" panose="02020404030301010803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873250" y="2743200"/>
            <a:ext cx="5156200" cy="139700"/>
            <a:chOff x="1873250" y="2743200"/>
            <a:chExt cx="5156200" cy="1397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2415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781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7147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4513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79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9245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6611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8732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6098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3464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40830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8196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5562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2928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70294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2000250" y="2533650"/>
            <a:ext cx="4902200" cy="279400"/>
            <a:chOff x="2000250" y="2533650"/>
            <a:chExt cx="4902200" cy="279400"/>
          </a:xfrm>
        </p:grpSpPr>
        <p:pic>
          <p:nvPicPr>
            <p:cNvPr id="114" name="Picture 113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250" y="2540000"/>
              <a:ext cx="133350" cy="266700"/>
            </a:xfrm>
            <a:prstGeom prst="rect">
              <a:avLst/>
            </a:prstGeom>
          </p:spPr>
        </p:pic>
        <p:pic>
          <p:nvPicPr>
            <p:cNvPr id="115" name="Picture 114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2540000"/>
              <a:ext cx="133350" cy="266700"/>
            </a:xfrm>
            <a:prstGeom prst="rect">
              <a:avLst/>
            </a:prstGeom>
          </p:spPr>
        </p:pic>
        <p:pic>
          <p:nvPicPr>
            <p:cNvPr id="116" name="Picture 115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117" name="Picture 116" descr="raemi_Drop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/>
      <p:bldP spid="60" grpId="0"/>
      <p:bldP spid="6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ain-drops-falling-blue.gi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433"/>
          <a:stretch>
            <a:fillRect/>
          </a:stretch>
        </p:blipFill>
        <p:spPr>
          <a:xfrm>
            <a:off x="8007350" y="0"/>
            <a:ext cx="1231900" cy="1168400"/>
          </a:xfrm>
          <a:prstGeom prst="rect">
            <a:avLst/>
          </a:prstGeom>
        </p:spPr>
      </p:pic>
      <p:pic>
        <p:nvPicPr>
          <p:cNvPr id="8" name="Picture 7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0"/>
            <a:ext cx="1168400" cy="1168400"/>
          </a:xfrm>
          <a:prstGeom prst="rect">
            <a:avLst/>
          </a:prstGeom>
        </p:spPr>
      </p:pic>
      <p:pic>
        <p:nvPicPr>
          <p:cNvPr id="9" name="Picture 8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1168400" cy="1168400"/>
          </a:xfrm>
          <a:prstGeom prst="rect">
            <a:avLst/>
          </a:prstGeom>
        </p:spPr>
      </p:pic>
      <p:pic>
        <p:nvPicPr>
          <p:cNvPr id="10" name="Picture 9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1168400" cy="1168400"/>
          </a:xfrm>
          <a:prstGeom prst="rect">
            <a:avLst/>
          </a:prstGeom>
        </p:spPr>
      </p:pic>
      <p:pic>
        <p:nvPicPr>
          <p:cNvPr id="11" name="Picture 10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168400" cy="1168400"/>
          </a:xfrm>
          <a:prstGeom prst="rect">
            <a:avLst/>
          </a:prstGeom>
        </p:spPr>
      </p:pic>
      <p:pic>
        <p:nvPicPr>
          <p:cNvPr id="12" name="Picture 11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0"/>
            <a:ext cx="1168400" cy="1168400"/>
          </a:xfrm>
          <a:prstGeom prst="rect">
            <a:avLst/>
          </a:prstGeom>
        </p:spPr>
      </p:pic>
      <p:pic>
        <p:nvPicPr>
          <p:cNvPr id="13" name="Picture 12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1168400" cy="1168400"/>
          </a:xfrm>
          <a:prstGeom prst="rect">
            <a:avLst/>
          </a:prstGeom>
        </p:spPr>
      </p:pic>
      <p:pic>
        <p:nvPicPr>
          <p:cNvPr id="14" name="Picture 13" descr="rain-drops-falling-blue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0"/>
            <a:ext cx="1168400" cy="1168400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dirty="0"/>
              <a:t>Raindrops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57200" y="881280"/>
            <a:ext cx="8229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04950" y="2092957"/>
            <a:ext cx="589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Number of drops 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 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is 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, 2.8/</a:t>
            </a:r>
            <a:r>
              <a:rPr lang="en-US" sz="24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4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400" dirty="0">
                <a:latin typeface="Franklin Gothic Medium" panose="020B0603020102020204"/>
                <a:cs typeface="Franklin Gothic Medium" panose="020B0603020102020204"/>
              </a:rPr>
              <a:t>  </a:t>
            </a:r>
            <a:endParaRPr lang="en-US" sz="2400" dirty="0">
              <a:latin typeface="Franklin Gothic Medium" panose="020B0603020102020204"/>
              <a:cs typeface="Franklin Gothic Medium" panose="020B0603020102020204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1504950" y="1987550"/>
            <a:ext cx="58928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5049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2415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9781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7147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4513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1879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9245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6611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3977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366019" y="147851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/>
                <a:cs typeface="Garamond" panose="02020404030301010803"/>
              </a:rPr>
              <a:t>0</a:t>
            </a:r>
            <a:endParaRPr lang="en-US" dirty="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251315" y="148486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/>
                <a:cs typeface="Garamond" panose="02020404030301010803"/>
              </a:rPr>
              <a:t>1</a:t>
            </a:r>
            <a:endParaRPr lang="en-US" dirty="0">
              <a:latin typeface="Garamond" panose="02020404030301010803"/>
              <a:cs typeface="Garamond" panose="02020404030301010803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8732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6098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3464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0830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196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5562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2928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0294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 descr="raemi_Dr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44650"/>
            <a:ext cx="133350" cy="266700"/>
          </a:xfrm>
          <a:prstGeom prst="rect">
            <a:avLst/>
          </a:prstGeom>
        </p:spPr>
      </p:pic>
      <p:pic>
        <p:nvPicPr>
          <p:cNvPr id="115" name="Picture 114" descr="raemi_Dr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1644650"/>
            <a:ext cx="133350" cy="266700"/>
          </a:xfrm>
          <a:prstGeom prst="rect">
            <a:avLst/>
          </a:prstGeom>
        </p:spPr>
      </p:pic>
      <p:pic>
        <p:nvPicPr>
          <p:cNvPr id="116" name="Picture 115" descr="raemi_Dr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638300"/>
            <a:ext cx="133350" cy="266700"/>
          </a:xfrm>
          <a:prstGeom prst="rect">
            <a:avLst/>
          </a:prstGeom>
        </p:spPr>
      </p:pic>
      <p:pic>
        <p:nvPicPr>
          <p:cNvPr id="117" name="Picture 116" descr="raemi_Dr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1651000"/>
            <a:ext cx="133350" cy="2667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57200" y="28301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As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gets </a:t>
            </a:r>
            <a:r>
              <a:rPr lang="en-US" sz="2800" dirty="0">
                <a:solidFill>
                  <a:srgbClr val="FF9933"/>
                </a:solidFill>
                <a:latin typeface="Franklin Gothic Medium" panose="020B0603020102020204"/>
                <a:cs typeface="Franklin Gothic Medium" panose="020B0603020102020204"/>
              </a:rPr>
              <a:t>larger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the number of drops within the second “approaches” a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Poisson(2.8)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random variable:</a:t>
            </a:r>
            <a:endParaRPr lang="en-US" sz="2800" dirty="0">
              <a:solidFill>
                <a:srgbClr val="FF9933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3" name="Picture 2" descr="raindrop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>
            <a:fillRect/>
          </a:stretch>
        </p:blipFill>
        <p:spPr>
          <a:xfrm>
            <a:off x="1130300" y="3891753"/>
            <a:ext cx="5899150" cy="2495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and variance of Poisson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If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is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Binomial(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,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then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50" y="1981372"/>
            <a:ext cx="2889250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np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4550" y="1981372"/>
            <a:ext cx="2889250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np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(1-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7095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When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p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=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/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, we get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8400" y="3289472"/>
            <a:ext cx="2889250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0600" y="3289472"/>
            <a:ext cx="2889250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=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(1-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/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)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0366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As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→ ∞,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E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→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and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 </a:t>
            </a:r>
            <a:r>
              <a:rPr lang="en-US" sz="2800" i="1" dirty="0" err="1">
                <a:latin typeface="Garamond" panose="02020404030301010803"/>
                <a:cs typeface="Garamond" panose="02020404030301010803"/>
              </a:rPr>
              <a:t>Var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[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X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] → </a:t>
            </a:r>
            <a:r>
              <a:rPr lang="en-US" sz="2800" i="1" dirty="0">
                <a:latin typeface="Symbol" panose="05050102010706020507" pitchFamily="18" charset="2"/>
                <a:cs typeface="Symbol" panose="05050102010706020507" pitchFamily="18" charset="2"/>
              </a:rPr>
              <a:t>m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. This suggests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76300" y="5038730"/>
            <a:ext cx="7473950" cy="838200"/>
            <a:chOff x="876300" y="5038730"/>
            <a:chExt cx="7473950" cy="838200"/>
          </a:xfrm>
        </p:grpSpPr>
        <p:sp>
          <p:nvSpPr>
            <p:cNvPr id="12" name="TextBox 11"/>
            <p:cNvSpPr txBox="1"/>
            <p:nvPr/>
          </p:nvSpPr>
          <p:spPr>
            <a:xfrm>
              <a:off x="876300" y="5135570"/>
              <a:ext cx="74739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When 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 is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Poisson(</a:t>
              </a:r>
              <a:r>
                <a:rPr lang="en-US" sz="2800" i="1" dirty="0">
                  <a:latin typeface="Symbol" panose="05050102010706020507" pitchFamily="18" charset="2"/>
                  <a:cs typeface="Symbol" panose="05050102010706020507" pitchFamily="18" charset="2"/>
                </a:rPr>
                <a:t>m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)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, 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E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]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= </a:t>
              </a:r>
              <a:r>
                <a:rPr lang="en-US" sz="2800" i="1" dirty="0">
                  <a:latin typeface="Symbol" panose="05050102010706020507" pitchFamily="18" charset="2"/>
                  <a:cs typeface="Symbol" panose="05050102010706020507" pitchFamily="18" charset="2"/>
                </a:rPr>
                <a:t>m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800" dirty="0">
                  <a:latin typeface="Franklin Gothic Medium" panose="020B0603020102020204"/>
                  <a:cs typeface="Franklin Gothic Medium" panose="020B0603020102020204"/>
                </a:rPr>
                <a:t>and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800" i="1" dirty="0" err="1">
                  <a:latin typeface="Garamond" panose="02020404030301010803"/>
                  <a:cs typeface="Garamond" panose="02020404030301010803"/>
                </a:rPr>
                <a:t>Var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[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X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] = </a:t>
              </a:r>
              <a:r>
                <a:rPr lang="en-US" sz="2800" i="1" dirty="0">
                  <a:latin typeface="Symbol" panose="05050102010706020507" pitchFamily="18" charset="2"/>
                  <a:cs typeface="Symbol" panose="05050102010706020507" pitchFamily="18" charset="2"/>
                </a:rPr>
                <a:t>m</a:t>
              </a:r>
              <a:r>
                <a:rPr lang="en-US" sz="3200" i="1" dirty="0">
                  <a:latin typeface="Franklin Gothic Medium" panose="020B0603020102020204"/>
                  <a:cs typeface="Franklin Gothic Medium" panose="020B0603020102020204"/>
                </a:rPr>
                <a:t>.</a:t>
              </a:r>
              <a:endParaRPr lang="en-US" sz="3200" i="1" dirty="0">
                <a:solidFill>
                  <a:prstClr val="black"/>
                </a:solidFill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6300" y="5038730"/>
              <a:ext cx="7473950" cy="8382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you to solve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Rain falls on you at an </a:t>
            </a:r>
            <a:r>
              <a:rPr lang="en-US" sz="28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average rate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of 3 drops/sec.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pic>
        <p:nvPicPr>
          <p:cNvPr id="10" name="Picture 9" descr="7821564610_6dee319367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3"/>
          <a:stretch>
            <a:fillRect/>
          </a:stretch>
        </p:blipFill>
        <p:spPr>
          <a:xfrm>
            <a:off x="5570474" y="2324100"/>
            <a:ext cx="2525205" cy="2825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270049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You walk for 30 sec from MTR to bus stop.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205165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When 100 drops hit you, your hair gets wet.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502753"/>
            <a:ext cx="5016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What is the probability your hair got wet?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 you to solve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0668"/>
            <a:ext cx="19748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 panose="020B0603020102020204"/>
                <a:cs typeface="Franklin Gothic Medium" panose="020B0603020102020204"/>
              </a:rPr>
              <a:t>Solution</a:t>
            </a:r>
            <a:endParaRPr lang="en-US" sz="3200" dirty="0">
              <a:solidFill>
                <a:schemeClr val="accent1"/>
              </a:solidFill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0516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On average, 90 drops fall in 30 seconds.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82635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So we model the number of drops </a:t>
            </a:r>
            <a:r>
              <a:rPr lang="en-US" sz="2800" i="1" dirty="0">
                <a:latin typeface="Garamond" panose="02020404030301010803"/>
                <a:cs typeface="Garamond" panose="02020404030301010803"/>
              </a:rPr>
              <a:t>N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you receive as a </a:t>
            </a:r>
            <a:r>
              <a:rPr lang="en-US" sz="2800" dirty="0">
                <a:latin typeface="Garamond" panose="02020404030301010803"/>
                <a:cs typeface="Garamond" panose="02020404030301010803"/>
              </a:rPr>
              <a:t>Poisson(90)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random variable.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23605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Using the 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  <a:hlinkClick r:id="rId1"/>
              </a:rPr>
              <a:t>online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Poisson calculator at or the </a:t>
            </a:r>
            <a:r>
              <a:rPr lang="en-US" sz="2400" dirty="0" err="1">
                <a:latin typeface="Courier New" panose="02070309020205020404"/>
                <a:cs typeface="Courier New" panose="02070309020205020404"/>
              </a:rPr>
              <a:t>poissonpmf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(n, L)</a:t>
            </a:r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 function, we get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0" y="5455253"/>
            <a:ext cx="8229600" cy="523220"/>
            <a:chOff x="539750" y="5455253"/>
            <a:chExt cx="8229600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539750" y="5455253"/>
              <a:ext cx="822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N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&gt; 100)</a:t>
              </a:r>
              <a:r>
                <a:rPr lang="en-US" sz="2800" i="1" dirty="0">
                  <a:latin typeface="Garamond" panose="02020404030301010803"/>
                  <a:cs typeface="Garamond" panose="02020404030301010803"/>
                </a:rPr>
                <a:t> = </a:t>
              </a:r>
              <a:r>
                <a:rPr lang="en-US" sz="2800" dirty="0">
                  <a:latin typeface="Garamond" panose="02020404030301010803"/>
                  <a:cs typeface="Garamond" panose="02020404030301010803"/>
                </a:rPr>
                <a:t>1 - 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∑</a:t>
              </a:r>
              <a:r>
                <a:rPr lang="en-US" sz="2800" i="1" baseline="-25000" dirty="0" err="1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800" i="1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 </a:t>
              </a:r>
              <a:r>
                <a:rPr lang="en-US" sz="2800" baseline="-25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= 0  </a:t>
              </a:r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N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 = </a:t>
              </a:r>
              <a:r>
                <a:rPr lang="en-US" sz="2800" i="1" dirty="0" err="1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i</a:t>
              </a:r>
              <a:r>
                <a:rPr lang="en-US" sz="28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) ≈ 13.49%</a:t>
              </a:r>
              <a:endParaRPr lang="en-US" sz="2800" dirty="0">
                <a:latin typeface="Franklin Gothic Medium" panose="020B0603020102020204"/>
                <a:cs typeface="Franklin Gothic Medium" panose="020B060302010202020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39533" y="5541732"/>
              <a:ext cx="409086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30000" dirty="0">
                  <a:solidFill>
                    <a:prstClr val="black"/>
                  </a:solidFill>
                  <a:latin typeface="Garamond" panose="02020404030301010803"/>
                  <a:cs typeface="Garamond" panose="02020404030301010803"/>
                </a:rPr>
                <a:t>99</a:t>
              </a:r>
              <a:endParaRPr lang="en-US" baseline="30000" dirty="0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Relation between Bin and Poisson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" y="1441801"/>
            <a:ext cx="8750808" cy="41613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53896" y="1441801"/>
            <a:ext cx="667512" cy="37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53896" y="2518481"/>
            <a:ext cx="667512" cy="37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53896" y="3968497"/>
            <a:ext cx="667512" cy="371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13  </a:t>
            </a:r>
            <a:r>
              <a:rPr lang="en-US" dirty="0"/>
              <a:t> Website hitting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52044" y="1009009"/>
            <a:ext cx="8439912" cy="1729701"/>
            <a:chOff x="352044" y="1009009"/>
            <a:chExt cx="8439912" cy="1729701"/>
          </a:xfrm>
        </p:grpSpPr>
        <p:sp>
          <p:nvSpPr>
            <p:cNvPr id="12" name="矩形 11"/>
            <p:cNvSpPr/>
            <p:nvPr/>
          </p:nvSpPr>
          <p:spPr>
            <a:xfrm>
              <a:off x="1609344" y="1549217"/>
              <a:ext cx="667512" cy="3710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2044" y="1036058"/>
              <a:ext cx="8439912" cy="170265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478419" y="1009009"/>
              <a:ext cx="667512" cy="3710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  Discrete Random variable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57199" y="905250"/>
                <a:ext cx="8229601" cy="56781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/>
                  <a:t>(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Discrete random variable</a:t>
                </a:r>
                <a:r>
                  <a:rPr lang="en-US" altLang="zh-CN" sz="2800" dirty="0"/>
                  <a:t>). A random variable </a:t>
                </a:r>
                <a:r>
                  <a:rPr lang="en-US" altLang="zh-CN" sz="2800" i="1" dirty="0"/>
                  <a:t>X</a:t>
                </a:r>
                <a:r>
                  <a:rPr lang="en-US" altLang="zh-CN" sz="2800" dirty="0"/>
                  <a:t> is said to be discrete if there is a finite list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. . . 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/>
                  <a:t> or an infinite list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,. . . 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/>
                  <a:t>. 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dirty="0"/>
                  <a:t> is a discrete </a:t>
                </a:r>
                <a:r>
                  <a:rPr lang="en-US" altLang="zh-CN" sz="2800" dirty="0" err="1"/>
                  <a:t>r.v.</a:t>
                </a:r>
                <a:r>
                  <a:rPr lang="en-US" altLang="zh-CN" sz="2800" dirty="0"/>
                  <a:t>, then the finite or countably infinite set of values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 such that P 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dirty="0"/>
                  <a:t> =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) &gt;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/>
                  <a:t> is called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the support</a:t>
                </a:r>
                <a:r>
                  <a:rPr lang="en-US" altLang="zh-CN" sz="28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dirty="0"/>
                  <a:t>.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To express the distribution of a discrete </a:t>
                </a:r>
                <a:r>
                  <a:rPr lang="en-US" altLang="zh-CN" sz="2800" dirty="0" err="1"/>
                  <a:t>r.v.</a:t>
                </a:r>
                <a:r>
                  <a:rPr lang="en-US" altLang="zh-CN" sz="2800" dirty="0"/>
                  <a:t>, the most natural way to do so is with a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probability mass function</a:t>
                </a:r>
                <a:r>
                  <a:rPr lang="en-US" altLang="zh-CN" sz="2800" dirty="0"/>
                  <a:t> or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a table.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57199" y="905250"/>
                <a:ext cx="8229601" cy="5678112"/>
              </a:xfrm>
              <a:blipFill rotWithShape="1">
                <a:blip r:embed="rId1"/>
                <a:stretch>
                  <a:fillRect l="-8" t="-7" b="-5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8 Other Discrete Probability Distributions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(1) The Geometric Random Variable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  <a:p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(2) The Negative Binomial Random Variable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  <a:p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  <a:p>
            <a:r>
              <a:rPr lang="en-US" sz="2800" dirty="0">
                <a:latin typeface="Franklin Gothic Medium" panose="020B0603020102020204"/>
                <a:cs typeface="Franklin Gothic Medium" panose="020B0603020102020204"/>
              </a:rPr>
              <a:t>(3) The Hypergeometric Random Variable </a:t>
            </a:r>
            <a:endParaRPr lang="en-US" sz="2800" dirty="0">
              <a:latin typeface="Franklin Gothic Medium" panose="020B0603020102020204"/>
              <a:cs typeface="Franklin Gothic Medium" panose="020B06030201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(1) 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2912" y="1098550"/>
            <a:ext cx="8347075" cy="3978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Suppose a Bernoulli trial (S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,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F) is repeated until a success occurs.  Let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= the times of the trials when the first success (S) occurs. Find the probability distribution of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X.</a:t>
            </a:r>
            <a:endParaRPr lang="en-US" altLang="zh-CN" sz="2800" i="1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>
              <a:buFontTx/>
              <a:buNone/>
            </a:pPr>
            <a:r>
              <a:rPr lang="en-US" altLang="zh-CN" sz="2800" b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Note: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the possible values of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are {1, 2, 3, 4, 5, … }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>
              <a:buFontTx/>
              <a:buNone/>
            </a:pP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>
              <a:buFontTx/>
              <a:buNone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The sample space for the experiment is: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>
              <a:buFontTx/>
              <a:buNone/>
            </a:pP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S =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{S, FS, FFS, FFFS, FFFFS,   …  , FFF…FFFS, …}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0225" y="5621670"/>
            <a:ext cx="82597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p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) =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P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[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=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] =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P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[{FFF…FFFS}] = (1 –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p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)</a:t>
            </a:r>
            <a:r>
              <a:rPr lang="en-US" altLang="zh-CN" sz="2800" i="1" baseline="30000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800" baseline="30000" dirty="0">
                <a:latin typeface="Times New Roman" panose="02020603050405020304" charset="0"/>
                <a:ea typeface="宋体" pitchFamily="2" charset="-122"/>
              </a:rPr>
              <a:t> – 1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p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</p:txBody>
      </p:sp>
      <p:sp>
        <p:nvSpPr>
          <p:cNvPr id="7" name="AutoShape 5"/>
          <p:cNvSpPr/>
          <p:nvPr/>
        </p:nvSpPr>
        <p:spPr bwMode="auto">
          <a:xfrm rot="5400000">
            <a:off x="4220370" y="4843001"/>
            <a:ext cx="290512" cy="1463675"/>
          </a:xfrm>
          <a:prstGeom prst="leftBrace">
            <a:avLst>
              <a:gd name="adj1" fmla="val 4198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CA" altLang="zh-CN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625850" y="5024770"/>
            <a:ext cx="16906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charset="0"/>
                <a:ea typeface="宋体" pitchFamily="2" charset="-122"/>
              </a:rPr>
              <a:t>x</a:t>
            </a:r>
            <a:r>
              <a:rPr lang="en-US" altLang="zh-CN" sz="2400" dirty="0">
                <a:latin typeface="Times New Roman" panose="02020603050405020304" charset="0"/>
                <a:ea typeface="宋体" pitchFamily="2" charset="-122"/>
              </a:rPr>
              <a:t> – 1) F’s</a:t>
            </a:r>
            <a:endParaRPr lang="en-US" altLang="zh-CN" sz="2400" dirty="0">
              <a:latin typeface="Times New Roman" panose="0202060305040502030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(1) 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81000" y="1067118"/>
            <a:ext cx="82740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altLang="zh-CN" sz="2800" b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Thus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the probability function of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is:</a:t>
            </a:r>
            <a:endParaRPr lang="en-US" altLang="zh-CN" sz="2800" kern="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58938" y="1798955"/>
            <a:ext cx="58832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P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[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X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=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] =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p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(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) =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p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(1 –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p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)</a:t>
            </a:r>
            <a:r>
              <a:rPr lang="en-US" altLang="zh-CN" sz="2800" i="1" baseline="30000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r>
              <a:rPr lang="en-US" altLang="zh-CN" sz="2800" baseline="30000">
                <a:solidFill>
                  <a:srgbClr val="000000"/>
                </a:solidFill>
                <a:latin typeface="Times New Roman" panose="02020603050405020304" charset="0"/>
              </a:rPr>
              <a:t> – 1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=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pq</a:t>
            </a:r>
            <a:r>
              <a:rPr lang="en-US" altLang="zh-CN" sz="2800" i="1" baseline="30000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r>
              <a:rPr lang="en-US" altLang="zh-CN" sz="2800" baseline="30000">
                <a:solidFill>
                  <a:srgbClr val="000000"/>
                </a:solidFill>
                <a:latin typeface="Times New Roman" panose="02020603050405020304" charset="0"/>
              </a:rPr>
              <a:t> – 1</a:t>
            </a:r>
            <a:endParaRPr lang="en-US" altLang="zh-CN" sz="2800" baseline="3000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12750" y="2729230"/>
            <a:ext cx="827405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A random variable </a:t>
            </a:r>
            <a:r>
              <a:rPr lang="en-US" altLang="zh-CN" sz="2800" i="1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 that has this distribution is said to have the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charset="0"/>
              </a:rPr>
              <a:t>Geometric distribution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charset="0"/>
              </a:rPr>
              <a:t>.</a:t>
            </a:r>
            <a:endParaRPr lang="en-US" altLang="zh-CN" sz="280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28625" y="4086543"/>
            <a:ext cx="827405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charset="0"/>
              </a:rPr>
              <a:t>Reason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p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</a:rPr>
              <a:t>(1) 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p, p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</a:rPr>
              <a:t>(2) = </a:t>
            </a:r>
            <a:r>
              <a:rPr lang="en-US" altLang="zh-CN" sz="2800" i="1" dirty="0" err="1">
                <a:solidFill>
                  <a:srgbClr val="000000"/>
                </a:solidFill>
                <a:latin typeface="Times New Roman" panose="02020603050405020304" charset="0"/>
              </a:rPr>
              <a:t>pq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, p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</a:rPr>
              <a:t>(3) 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pq</a:t>
            </a:r>
            <a:r>
              <a:rPr lang="en-US" altLang="zh-CN" sz="2800" baseline="30000" dirty="0">
                <a:solidFill>
                  <a:srgbClr val="000000"/>
                </a:solidFill>
                <a:latin typeface="Times New Roman" panose="02020603050405020304" charset="0"/>
              </a:rPr>
              <a:t>2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, p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</a:rPr>
              <a:t>(4) =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pq</a:t>
            </a:r>
            <a:r>
              <a:rPr lang="en-US" altLang="zh-CN" sz="2800" baseline="30000" dirty="0">
                <a:solidFill>
                  <a:srgbClr val="000000"/>
                </a:solidFill>
                <a:latin typeface="Times New Roman" panose="02020603050405020304" charset="0"/>
              </a:rPr>
              <a:t>3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</a:rPr>
              <a:t>, …</a:t>
            </a:r>
            <a:endParaRPr lang="en-US" altLang="zh-CN" sz="2800" i="1" dirty="0">
              <a:solidFill>
                <a:srgbClr val="000000"/>
              </a:solidFill>
              <a:latin typeface="Times New Roman" panose="02020603050405020304" charset="0"/>
            </a:endParaRPr>
          </a:p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</a:rPr>
              <a:t>forms a geometric series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920750" y="5029518"/>
          <a:ext cx="544830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1" imgW="2425065" imgH="431165" progId="Equation.DSMT4">
                  <p:embed/>
                </p:oleObj>
              </mc:Choice>
              <mc:Fallback>
                <p:oleObj name="Equation" r:id="rId1" imgW="2425065" imgH="4311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5029518"/>
                        <a:ext cx="5448300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2003425" y="5667693"/>
          <a:ext cx="6303963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2806065" imgH="418465" progId="Equation.DSMT4">
                  <p:embed/>
                </p:oleObj>
              </mc:Choice>
              <mc:Fallback>
                <p:oleObj name="Equation" r:id="rId3" imgW="2806065" imgH="41846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425" y="5667693"/>
                        <a:ext cx="6303963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(1) 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72" y="1052251"/>
            <a:ext cx="8906256" cy="4251304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381000" y="5474526"/>
            <a:ext cx="82740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altLang="zh-CN" sz="2800" b="1" i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E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(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)=?            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Var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(</a:t>
            </a:r>
            <a:r>
              <a:rPr lang="en-US" altLang="zh-CN" sz="2800" b="1" i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</a:t>
            </a: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)=?</a:t>
            </a:r>
            <a:endParaRPr lang="en-US" altLang="zh-CN" sz="2800" kern="0" dirty="0">
              <a:solidFill>
                <a:srgbClr val="FF0000"/>
              </a:solidFill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(1) 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25061"/>
            <a:ext cx="3985404" cy="4437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79" y="2662660"/>
            <a:ext cx="1377553" cy="8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(1) 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623" y="952680"/>
            <a:ext cx="6478929" cy="36106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10" y="5358843"/>
            <a:ext cx="2946879" cy="6900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99" y="5336832"/>
            <a:ext cx="4692680" cy="712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Example 14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1280"/>
            <a:ext cx="9144000" cy="22104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9" y="3168775"/>
            <a:ext cx="6834257" cy="3655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(2) Negative Binomial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2913" y="1098550"/>
            <a:ext cx="8366125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Suppose a Bernoulli trial (S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,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F) is repeated until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successes occur totally. Let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= the trial on which the </a:t>
            </a:r>
            <a:r>
              <a:rPr lang="en-US" altLang="zh-CN" sz="2800" i="1" kern="0" dirty="0" err="1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</a:t>
            </a:r>
            <a:r>
              <a:rPr lang="en-US" altLang="zh-CN" sz="2800" i="1" kern="0" baseline="30000" dirty="0" err="1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success (S) occurs. Find the probability distribution of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X.</a:t>
            </a:r>
            <a:endParaRPr lang="en-US" altLang="zh-CN" sz="2800" i="1" kern="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 defTabSz="914400">
              <a:buFontTx/>
              <a:buNone/>
            </a:pPr>
            <a:r>
              <a:rPr lang="en-US" altLang="zh-CN" sz="2800" b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Note: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the possible values of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are</a:t>
            </a:r>
            <a:endParaRPr lang="en-US" altLang="zh-CN" sz="2800" kern="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 defTabSz="914400">
              <a:buFontTx/>
              <a:buNone/>
            </a:pP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	{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r, r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+ 1,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+ 2,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+ 3,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+ 4,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 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+ 5, … }</a:t>
            </a:r>
            <a:endParaRPr lang="en-US" altLang="zh-CN" sz="2800" kern="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 defTabSz="914400">
              <a:buFontTx/>
              <a:buNone/>
            </a:pPr>
            <a:endParaRPr lang="en-US" altLang="zh-CN" sz="2800" kern="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 defTabSz="914400">
              <a:buFontTx/>
              <a:buNone/>
            </a:pP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The sample space for the experiment (repeating a Bernoulli trial until </a:t>
            </a:r>
            <a:r>
              <a:rPr lang="en-US" altLang="zh-CN" sz="2800" i="1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</a:t>
            </a:r>
            <a:r>
              <a:rPr lang="en-US" altLang="zh-CN" sz="2800" kern="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successes occurs) consists of sequences of S’s and F’s having the following properties:</a:t>
            </a:r>
            <a:endParaRPr lang="en-US" altLang="zh-CN" sz="2800" kern="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96875" y="5700713"/>
            <a:ext cx="845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Each sequence will contain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r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S’s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 last outcome in the sequence will be an S.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(2) Negative Binomial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47261" y="1849041"/>
            <a:ext cx="8350250" cy="5191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2800" dirty="0">
                <a:ea typeface="宋体" pitchFamily="2" charset="-122"/>
              </a:rPr>
              <a:t>SFSFSFFFFS FFFSF   … FFFFFFS</a:t>
            </a: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5" name="AutoShape 3"/>
          <p:cNvSpPr/>
          <p:nvPr/>
        </p:nvSpPr>
        <p:spPr bwMode="auto">
          <a:xfrm rot="5400000">
            <a:off x="4178704" y="-834627"/>
            <a:ext cx="442913" cy="5181600"/>
          </a:xfrm>
          <a:prstGeom prst="leftBrace">
            <a:avLst>
              <a:gd name="adj1" fmla="val 9749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23773" y="816442"/>
            <a:ext cx="3306763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A sequence of length </a:t>
            </a:r>
            <a:r>
              <a:rPr lang="en-US" altLang="zh-CN" sz="2400" i="1" dirty="0">
                <a:ea typeface="宋体" pitchFamily="2" charset="-122"/>
              </a:rPr>
              <a:t>n </a:t>
            </a:r>
            <a:r>
              <a:rPr lang="en-US" altLang="zh-CN" sz="2400" dirty="0">
                <a:ea typeface="宋体" pitchFamily="2" charset="-122"/>
              </a:rPr>
              <a:t>containing exactly </a:t>
            </a:r>
            <a:r>
              <a:rPr lang="en-US" altLang="zh-CN" sz="2400" i="1" dirty="0">
                <a:ea typeface="宋体" pitchFamily="2" charset="-122"/>
              </a:rPr>
              <a:t>r</a:t>
            </a:r>
            <a:r>
              <a:rPr lang="en-US" altLang="zh-CN" sz="2400" dirty="0">
                <a:ea typeface="宋体" pitchFamily="2" charset="-122"/>
              </a:rPr>
              <a:t> S’s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90948" y="2745979"/>
            <a:ext cx="1357313" cy="119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The last outcome is an S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6938573" y="2320529"/>
            <a:ext cx="319088" cy="41116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7"/>
          <p:cNvSpPr/>
          <p:nvPr/>
        </p:nvSpPr>
        <p:spPr bwMode="auto">
          <a:xfrm rot="16200000" flipV="1">
            <a:off x="4072341" y="79773"/>
            <a:ext cx="442913" cy="4876800"/>
          </a:xfrm>
          <a:prstGeom prst="leftBrace">
            <a:avLst>
              <a:gd name="adj1" fmla="val 9175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48911" y="2928541"/>
            <a:ext cx="2165350" cy="123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The # of S’s in the first </a:t>
            </a:r>
            <a:r>
              <a:rPr lang="en-US" altLang="zh-CN" sz="2400" i="1" dirty="0">
                <a:ea typeface="宋体" pitchFamily="2" charset="-122"/>
              </a:rPr>
              <a:t>n – </a:t>
            </a:r>
            <a:r>
              <a:rPr lang="en-US" altLang="zh-CN" sz="2400" dirty="0">
                <a:ea typeface="宋体" pitchFamily="2" charset="-122"/>
              </a:rPr>
              <a:t>1 trials is </a:t>
            </a:r>
            <a:r>
              <a:rPr lang="en-US" altLang="zh-CN" sz="2400" i="1" dirty="0">
                <a:ea typeface="宋体" pitchFamily="2" charset="-122"/>
              </a:rPr>
              <a:t>r </a:t>
            </a:r>
            <a:r>
              <a:rPr lang="en-US" altLang="zh-CN" sz="2400" dirty="0">
                <a:ea typeface="宋体" pitchFamily="2" charset="-122"/>
              </a:rPr>
              <a:t>– 1.</a:t>
            </a:r>
            <a:endParaRPr lang="en-US" altLang="zh-CN" sz="2400" i="1" dirty="0">
              <a:ea typeface="宋体" pitchFamily="2" charset="-122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2923786" y="2738041"/>
            <a:ext cx="1287462" cy="61912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0"/>
              <p:cNvSpPr txBox="1"/>
              <p:nvPr/>
            </p:nvSpPr>
            <p:spPr bwMode="auto">
              <a:xfrm>
                <a:off x="529344" y="4199709"/>
                <a:ext cx="8573090" cy="989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344" y="4199709"/>
                <a:ext cx="8573090" cy="989010"/>
              </a:xfrm>
              <a:prstGeom prst="rect">
                <a:avLst/>
              </a:prstGeom>
              <a:blipFill rotWithShape="1">
                <a:blip r:embed="rId1"/>
                <a:stretch>
                  <a:fillRect l="-5" t="-46" r="4" b="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9723" y="5259023"/>
            <a:ext cx="2043113" cy="1495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 dirty="0">
                <a:ea typeface="宋体" pitchFamily="2" charset="-122"/>
              </a:rPr>
              <a:t>The # of ways of choosing from the first </a:t>
            </a:r>
            <a:r>
              <a:rPr lang="en-US" altLang="zh-CN" sz="1800" i="1" dirty="0">
                <a:ea typeface="宋体" pitchFamily="2" charset="-122"/>
              </a:rPr>
              <a:t>n – </a:t>
            </a:r>
            <a:r>
              <a:rPr lang="en-US" altLang="zh-CN" sz="1800" dirty="0">
                <a:ea typeface="宋体" pitchFamily="2" charset="-122"/>
              </a:rPr>
              <a:t>1 trials, the positions for the first </a:t>
            </a:r>
            <a:r>
              <a:rPr lang="en-US" altLang="zh-CN" sz="1800" i="1" dirty="0">
                <a:ea typeface="宋体" pitchFamily="2" charset="-122"/>
              </a:rPr>
              <a:t>r </a:t>
            </a:r>
            <a:r>
              <a:rPr lang="en-US" altLang="zh-CN" sz="1800" dirty="0">
                <a:ea typeface="宋体" pitchFamily="2" charset="-122"/>
              </a:rPr>
              <a:t>– 1 S’s.</a:t>
            </a:r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2984111" y="5055823"/>
            <a:ext cx="601662" cy="64928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700323" y="5480437"/>
            <a:ext cx="1724025" cy="1204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charset="0"/>
              </a:defRPr>
            </a:lvl9pPr>
          </a:lstStyle>
          <a:p>
            <a:pPr>
              <a:buFontTx/>
              <a:buNone/>
            </a:pPr>
            <a:r>
              <a:rPr lang="en-US" altLang="zh-CN" sz="1800" dirty="0">
                <a:ea typeface="宋体" pitchFamily="2" charset="-122"/>
              </a:rPr>
              <a:t>The probability of a sequence containing </a:t>
            </a:r>
            <a:r>
              <a:rPr lang="en-US" altLang="zh-CN" sz="1800" i="1" dirty="0">
                <a:ea typeface="宋体" pitchFamily="2" charset="-122"/>
              </a:rPr>
              <a:t>r </a:t>
            </a:r>
            <a:r>
              <a:rPr lang="en-US" altLang="zh-CN" sz="1800" dirty="0">
                <a:ea typeface="宋体" pitchFamily="2" charset="-122"/>
              </a:rPr>
              <a:t>S’s and </a:t>
            </a:r>
            <a:r>
              <a:rPr lang="en-US" altLang="zh-CN" sz="1800" i="1" dirty="0">
                <a:ea typeface="宋体" pitchFamily="2" charset="-122"/>
              </a:rPr>
              <a:t>n – r</a:t>
            </a:r>
            <a:r>
              <a:rPr lang="en-US" altLang="zh-CN" sz="1800" dirty="0">
                <a:ea typeface="宋体" pitchFamily="2" charset="-122"/>
              </a:rPr>
              <a:t> F’s.</a:t>
            </a:r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4743060" y="4807008"/>
            <a:ext cx="936625" cy="75280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5"/>
          <p:cNvSpPr/>
          <p:nvPr/>
        </p:nvSpPr>
        <p:spPr bwMode="auto">
          <a:xfrm rot="16200000" flipV="1">
            <a:off x="3742415" y="4770507"/>
            <a:ext cx="109538" cy="441325"/>
          </a:xfrm>
          <a:prstGeom prst="leftBrace">
            <a:avLst>
              <a:gd name="adj1" fmla="val 33575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Example 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60438"/>
            <a:ext cx="8229600" cy="51657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Suppose the chance of winning any prize in a lottery is 3%.  Suppose that I play the lottery until I have won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= 5 times. Let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denote the number of times that I play the lottery. Find the probability function,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p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(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), of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2"/>
              <p:cNvSpPr txBox="1"/>
              <p:nvPr/>
            </p:nvSpPr>
            <p:spPr bwMode="auto">
              <a:xfrm>
                <a:off x="543465" y="3536950"/>
                <a:ext cx="8143336" cy="960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465" y="3536950"/>
                <a:ext cx="8143336" cy="960438"/>
              </a:xfrm>
              <a:prstGeom prst="rect">
                <a:avLst/>
              </a:prstGeom>
              <a:blipFill rotWithShape="1">
                <a:blip r:embed="rId1"/>
                <a:stretch>
                  <a:fillRect l="-7" b="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3"/>
              <p:cNvSpPr txBox="1"/>
              <p:nvPr/>
            </p:nvSpPr>
            <p:spPr bwMode="auto">
              <a:xfrm>
                <a:off x="650637" y="4831556"/>
                <a:ext cx="6250496" cy="960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03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637" y="4831556"/>
                <a:ext cx="6250496" cy="960438"/>
              </a:xfrm>
              <a:prstGeom prst="rect">
                <a:avLst/>
              </a:prstGeom>
              <a:blipFill rotWithShape="1">
                <a:blip r:embed="rId2"/>
                <a:stretch>
                  <a:fillRect l="-6" t="-50" r="9" b="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347472" y="3137710"/>
                <a:ext cx="8119872" cy="3304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The PMF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800" dirty="0"/>
                  <a:t> of </a:t>
                </a:r>
                <a:r>
                  <a:rPr lang="en-US" altLang="zh-CN" sz="2800" i="1" dirty="0"/>
                  <a:t>X </a:t>
                </a:r>
                <a:r>
                  <a:rPr lang="en-US" altLang="zh-CN" sz="2800" dirty="0"/>
                  <a:t>must satisfy the following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two criteria: </a:t>
                </a:r>
                <a:br>
                  <a:rPr lang="en-US" altLang="zh-CN" sz="2800" dirty="0"/>
                </a:br>
                <a:endParaRPr lang="en-US" altLang="zh-CN" sz="2800" dirty="0"/>
              </a:p>
              <a:p>
                <a:r>
                  <a:rPr lang="en-US" altLang="zh-CN" sz="2800" i="1" dirty="0"/>
                  <a:t>• </a:t>
                </a:r>
                <a:r>
                  <a:rPr lang="en-US" altLang="zh-CN" sz="2800" dirty="0"/>
                  <a:t>Nonnegative: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) </a:t>
                </a:r>
                <a:r>
                  <a:rPr lang="en-US" altLang="zh-CN" sz="2800" i="1" dirty="0"/>
                  <a:t>&gt;</a:t>
                </a:r>
                <a:r>
                  <a:rPr lang="en-US" altLang="zh-CN" sz="2800" dirty="0"/>
                  <a:t>0 if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800" dirty="0"/>
                  <a:t>  for some </a:t>
                </a:r>
                <a:r>
                  <a:rPr lang="en-US" altLang="zh-CN" sz="2800" i="1" dirty="0"/>
                  <a:t>j</a:t>
                </a:r>
                <a:r>
                  <a:rPr lang="en-US" altLang="zh-CN" sz="2800" dirty="0"/>
                  <a:t>, </a:t>
                </a:r>
                <a:endParaRPr lang="en-US" altLang="zh-CN" sz="2800" dirty="0"/>
              </a:p>
              <a:p>
                <a:r>
                  <a:rPr lang="en-US" altLang="zh-CN" sz="2800" dirty="0"/>
                  <a:t>					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/>
                  <a:t>)  =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/>
                  <a:t>, otherwise; </a:t>
                </a:r>
                <a:endParaRPr lang="en-US" altLang="zh-CN" sz="2800" dirty="0"/>
              </a:p>
              <a:p>
                <a:r>
                  <a:rPr lang="en-US" altLang="zh-CN" sz="2800" i="1" dirty="0"/>
                  <a:t>• </a:t>
                </a:r>
                <a:r>
                  <a:rPr lang="en-US" altLang="zh-CN" sz="2800" dirty="0"/>
                  <a:t>Sums to 1:</a:t>
                </a:r>
                <a:endParaRPr lang="en-US" altLang="zh-CN" sz="2800" dirty="0"/>
              </a:p>
              <a:p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/>
                  <a:t> for finite sets</a:t>
                </a:r>
                <a:endParaRPr lang="en-US" altLang="zh-CN" sz="2800" dirty="0"/>
              </a:p>
              <a:p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i="1" dirty="0">
                    <a:latin typeface="Franklin Gothic Medium" panose="020B0603020102020204"/>
                    <a:cs typeface="Franklin Gothic Medium" panose="020B0603020102020204"/>
                  </a:rPr>
                  <a:t> </a:t>
                </a:r>
                <a:r>
                  <a:rPr lang="en-US" altLang="zh-CN" sz="2800" dirty="0"/>
                  <a:t>for infinite sets.</a:t>
                </a:r>
                <a:endParaRPr lang="en-US" sz="2800" i="1" dirty="0">
                  <a:latin typeface="Franklin Gothic Medium" panose="020B0603020102020204"/>
                  <a:cs typeface="Franklin Gothic Medium" panose="020B0603020102020204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72" y="3137710"/>
                <a:ext cx="8119872" cy="3304174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3" b="-20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57200" y="1152513"/>
            <a:ext cx="841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cs typeface="Franklin Gothic Medium" panose="020B0603020102020204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+mj-lt"/>
                <a:cs typeface="Franklin Gothic Medium" panose="020B0603020102020204"/>
              </a:rPr>
              <a:t>probability mass function (</a:t>
            </a:r>
            <a:r>
              <a:rPr lang="en-US" sz="2800" dirty="0" err="1">
                <a:solidFill>
                  <a:srgbClr val="FF9933"/>
                </a:solidFill>
                <a:latin typeface="+mj-lt"/>
                <a:cs typeface="Franklin Gothic Medium" panose="020B0603020102020204"/>
              </a:rPr>
              <a:t>p.m.f</a:t>
            </a:r>
            <a:r>
              <a:rPr lang="en-US" sz="2800" dirty="0">
                <a:solidFill>
                  <a:srgbClr val="FF9933"/>
                </a:solidFill>
                <a:latin typeface="+mj-lt"/>
                <a:cs typeface="Franklin Gothic Medium" panose="020B0603020102020204"/>
              </a:rPr>
              <a:t>.) </a:t>
            </a:r>
            <a:r>
              <a:rPr lang="en-US" sz="2800" dirty="0">
                <a:latin typeface="+mj-lt"/>
                <a:cs typeface="Franklin Gothic Medium" panose="020B0603020102020204"/>
              </a:rPr>
              <a:t>of discrete random variable </a:t>
            </a:r>
            <a:r>
              <a:rPr lang="en-US" sz="2800" i="1" dirty="0">
                <a:latin typeface="+mj-lt"/>
                <a:cs typeface="Garamond" panose="02020404030301010803"/>
              </a:rPr>
              <a:t>X</a:t>
            </a:r>
            <a:r>
              <a:rPr lang="en-US" sz="2800" dirty="0">
                <a:latin typeface="+mj-lt"/>
                <a:cs typeface="Franklin Gothic Medium" panose="020B0603020102020204"/>
              </a:rPr>
              <a:t> is the function</a:t>
            </a:r>
            <a:endParaRPr lang="en-US" sz="2800" dirty="0">
              <a:latin typeface="+mj-lt"/>
              <a:cs typeface="Franklin Gothic Medium" panose="020B06030201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3124040" y="2245016"/>
                <a:ext cx="256435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3200" i="1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p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) = </a:t>
                </a:r>
                <a:r>
                  <a:rPr lang="en-US" sz="3200" i="1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P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(</a:t>
                </a:r>
                <a:r>
                  <a:rPr lang="en-US" sz="3200" i="1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X =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+mj-lt"/>
                    <a:cs typeface="Garamond" panose="02020404030301010803"/>
                  </a:rPr>
                  <a:t>)</a:t>
                </a:r>
                <a:endParaRPr lang="en-US" sz="3200" dirty="0">
                  <a:solidFill>
                    <a:prstClr val="black"/>
                  </a:solidFill>
                  <a:latin typeface="+mj-lt"/>
                  <a:cs typeface="Garamond" panose="02020404030301010803"/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40" y="2245016"/>
                <a:ext cx="2564356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19" t="-50" r="-11165" b="-5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E(X) and Var(X)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60438"/>
            <a:ext cx="8229600" cy="51657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47261" y="1849041"/>
            <a:ext cx="8350250" cy="5191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2800" dirty="0">
                <a:ea typeface="宋体" pitchFamily="2" charset="-122"/>
              </a:rPr>
              <a:t>FS FFS FFFFS</a:t>
            </a: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9" name="AutoShape 3"/>
          <p:cNvSpPr/>
          <p:nvPr/>
        </p:nvSpPr>
        <p:spPr bwMode="auto">
          <a:xfrm rot="5400000">
            <a:off x="3409172" y="1496259"/>
            <a:ext cx="442913" cy="433507"/>
          </a:xfrm>
          <a:prstGeom prst="leftBrace">
            <a:avLst>
              <a:gd name="adj1" fmla="val 9749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3"/>
          <p:cNvSpPr/>
          <p:nvPr/>
        </p:nvSpPr>
        <p:spPr bwMode="auto">
          <a:xfrm rot="5400000">
            <a:off x="3946886" y="1453131"/>
            <a:ext cx="442913" cy="496763"/>
          </a:xfrm>
          <a:prstGeom prst="leftBrace">
            <a:avLst>
              <a:gd name="adj1" fmla="val 9749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3"/>
          <p:cNvSpPr/>
          <p:nvPr/>
        </p:nvSpPr>
        <p:spPr bwMode="auto">
          <a:xfrm rot="5400000">
            <a:off x="4747702" y="1276289"/>
            <a:ext cx="442913" cy="861953"/>
          </a:xfrm>
          <a:prstGeom prst="leftBrace">
            <a:avLst>
              <a:gd name="adj1" fmla="val 9749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2"/>
              <p:cNvSpPr txBox="1"/>
              <p:nvPr/>
            </p:nvSpPr>
            <p:spPr bwMode="auto">
              <a:xfrm>
                <a:off x="3413875" y="999837"/>
                <a:ext cx="3380868" cy="960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3875" y="999837"/>
                <a:ext cx="3380868" cy="960438"/>
              </a:xfrm>
              <a:prstGeom prst="rect">
                <a:avLst/>
              </a:prstGeom>
              <a:blipFill rotWithShape="1">
                <a:blip r:embed="rId1"/>
                <a:stretch>
                  <a:fillRect l="-3" t="-36" r="7" b="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32309" y="240811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r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=3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is the total number of trails 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2"/>
              <p:cNvSpPr txBox="1"/>
              <p:nvPr/>
            </p:nvSpPr>
            <p:spPr bwMode="auto">
              <a:xfrm>
                <a:off x="1392419" y="3586436"/>
                <a:ext cx="3380868" cy="960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X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2419" y="3586436"/>
                <a:ext cx="3380868" cy="960438"/>
              </a:xfrm>
              <a:prstGeom prst="rect">
                <a:avLst/>
              </a:prstGeom>
              <a:blipFill rotWithShape="1">
                <a:blip r:embed="rId2"/>
                <a:stretch>
                  <a:fillRect l="-15" t="-62" r="19" b="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48" y="5106987"/>
            <a:ext cx="1352550" cy="7905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691" y="5238237"/>
            <a:ext cx="1043309" cy="4371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816" y="5106987"/>
            <a:ext cx="1533553" cy="790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(3) Hypergeometric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2912" y="1098550"/>
            <a:ext cx="8347075" cy="52290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A urn containing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balls, 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m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white balls,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-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m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black balls) ,  Randomly draw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balls, Let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X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denote the number of white balls drew in the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balls.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arenBoth"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When having replacements, what does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X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 distributed    as?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arenBoth"/>
              <a:defRPr/>
            </a:pPr>
            <a:endParaRPr lang="en-US" altLang="zh-CN" sz="2800" kern="0" dirty="0">
              <a:solidFill>
                <a:srgbClr val="000000"/>
              </a:solidFill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514350" indent="-514350" defTabSz="914400" eaLnBrk="0" fontAlgn="base" hangingPunct="0">
              <a:lnSpc>
                <a:spcPct val="90000"/>
              </a:lnSpc>
              <a:spcAft>
                <a:spcPct val="0"/>
              </a:spcAft>
              <a:buFontTx/>
              <a:buAutoNum type="arabicParenBoth"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When without replacements, what does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X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 distributed    as?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defRPr/>
            </a:pP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(3) Hypergeometric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2912" y="1098550"/>
            <a:ext cx="8347075" cy="52290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Franklin Gothic Medium" panose="020B0603020102020204"/>
                <a:ea typeface="+mn-ea"/>
                <a:cs typeface="Franklin Gothic Medium" panose="020B0603020102020204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Suppose we have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objects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two category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）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.  Let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m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= the number of elements in category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A ,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and let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-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m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= the number of elements in the other category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B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. 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Now suppose that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elements are selected from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objects at random. Let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X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denote the elements from category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A.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(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n – X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will be the number of elements from category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B.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)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Find the probability distribution of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  <a:cs typeface="+mn-cs"/>
              </a:rPr>
              <a:t>X.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(3) Hypergeometric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31912" y="1812925"/>
            <a:ext cx="6416675" cy="4191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Freeform 4"/>
          <p:cNvSpPr/>
          <p:nvPr/>
        </p:nvSpPr>
        <p:spPr bwMode="auto">
          <a:xfrm>
            <a:off x="3203575" y="1812925"/>
            <a:ext cx="2681287" cy="4175125"/>
          </a:xfrm>
          <a:custGeom>
            <a:avLst/>
            <a:gdLst>
              <a:gd name="T0" fmla="*/ 2147483647 w 1689"/>
              <a:gd name="T1" fmla="*/ 0 h 2630"/>
              <a:gd name="T2" fmla="*/ 2147483647 w 1689"/>
              <a:gd name="T3" fmla="*/ 2147483647 h 2630"/>
              <a:gd name="T4" fmla="*/ 2147483647 w 1689"/>
              <a:gd name="T5" fmla="*/ 2147483647 h 2630"/>
              <a:gd name="T6" fmla="*/ 2147483647 w 1689"/>
              <a:gd name="T7" fmla="*/ 2147483647 h 2630"/>
              <a:gd name="T8" fmla="*/ 2147483647 w 1689"/>
              <a:gd name="T9" fmla="*/ 2147483647 h 2630"/>
              <a:gd name="T10" fmla="*/ 2147483647 w 1689"/>
              <a:gd name="T11" fmla="*/ 2147483647 h 2630"/>
              <a:gd name="T12" fmla="*/ 2147483647 w 1689"/>
              <a:gd name="T13" fmla="*/ 2147483647 h 2630"/>
              <a:gd name="T14" fmla="*/ 2147483647 w 1689"/>
              <a:gd name="T15" fmla="*/ 2147483647 h 2630"/>
              <a:gd name="T16" fmla="*/ 2147483647 w 1689"/>
              <a:gd name="T17" fmla="*/ 2147483647 h 2630"/>
              <a:gd name="T18" fmla="*/ 2147483647 w 1689"/>
              <a:gd name="T19" fmla="*/ 2147483647 h 2630"/>
              <a:gd name="T20" fmla="*/ 2147483647 w 1689"/>
              <a:gd name="T21" fmla="*/ 2147483647 h 2630"/>
              <a:gd name="T22" fmla="*/ 2147483647 w 1689"/>
              <a:gd name="T23" fmla="*/ 2147483647 h 2630"/>
              <a:gd name="T24" fmla="*/ 2147483647 w 1689"/>
              <a:gd name="T25" fmla="*/ 2147483647 h 2630"/>
              <a:gd name="T26" fmla="*/ 2147483647 w 1689"/>
              <a:gd name="T27" fmla="*/ 2147483647 h 2630"/>
              <a:gd name="T28" fmla="*/ 2147483647 w 1689"/>
              <a:gd name="T29" fmla="*/ 2147483647 h 2630"/>
              <a:gd name="T30" fmla="*/ 2147483647 w 1689"/>
              <a:gd name="T31" fmla="*/ 2147483647 h 26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89"/>
              <a:gd name="T49" fmla="*/ 0 h 2630"/>
              <a:gd name="T50" fmla="*/ 1689 w 1689"/>
              <a:gd name="T51" fmla="*/ 2630 h 263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89" h="2630">
                <a:moveTo>
                  <a:pt x="40" y="0"/>
                </a:moveTo>
                <a:cubicBezTo>
                  <a:pt x="20" y="40"/>
                  <a:pt x="0" y="80"/>
                  <a:pt x="11" y="134"/>
                </a:cubicBezTo>
                <a:cubicBezTo>
                  <a:pt x="22" y="188"/>
                  <a:pt x="19" y="283"/>
                  <a:pt x="107" y="326"/>
                </a:cubicBezTo>
                <a:cubicBezTo>
                  <a:pt x="195" y="369"/>
                  <a:pt x="398" y="354"/>
                  <a:pt x="539" y="394"/>
                </a:cubicBezTo>
                <a:cubicBezTo>
                  <a:pt x="680" y="434"/>
                  <a:pt x="834" y="500"/>
                  <a:pt x="952" y="566"/>
                </a:cubicBezTo>
                <a:cubicBezTo>
                  <a:pt x="1070" y="632"/>
                  <a:pt x="1188" y="702"/>
                  <a:pt x="1249" y="787"/>
                </a:cubicBezTo>
                <a:cubicBezTo>
                  <a:pt x="1310" y="872"/>
                  <a:pt x="1297" y="989"/>
                  <a:pt x="1316" y="1075"/>
                </a:cubicBezTo>
                <a:cubicBezTo>
                  <a:pt x="1335" y="1161"/>
                  <a:pt x="1417" y="1199"/>
                  <a:pt x="1364" y="1306"/>
                </a:cubicBezTo>
                <a:cubicBezTo>
                  <a:pt x="1311" y="1413"/>
                  <a:pt x="1073" y="1600"/>
                  <a:pt x="1000" y="1718"/>
                </a:cubicBezTo>
                <a:cubicBezTo>
                  <a:pt x="927" y="1836"/>
                  <a:pt x="910" y="1957"/>
                  <a:pt x="923" y="2016"/>
                </a:cubicBezTo>
                <a:cubicBezTo>
                  <a:pt x="936" y="2075"/>
                  <a:pt x="964" y="2048"/>
                  <a:pt x="1076" y="2074"/>
                </a:cubicBezTo>
                <a:cubicBezTo>
                  <a:pt x="1188" y="2100"/>
                  <a:pt x="1501" y="2137"/>
                  <a:pt x="1595" y="2170"/>
                </a:cubicBezTo>
                <a:cubicBezTo>
                  <a:pt x="1689" y="2203"/>
                  <a:pt x="1638" y="2242"/>
                  <a:pt x="1643" y="2275"/>
                </a:cubicBezTo>
                <a:cubicBezTo>
                  <a:pt x="1648" y="2308"/>
                  <a:pt x="1658" y="2325"/>
                  <a:pt x="1624" y="2371"/>
                </a:cubicBezTo>
                <a:cubicBezTo>
                  <a:pt x="1590" y="2417"/>
                  <a:pt x="1472" y="2511"/>
                  <a:pt x="1441" y="2554"/>
                </a:cubicBezTo>
                <a:cubicBezTo>
                  <a:pt x="1410" y="2597"/>
                  <a:pt x="1425" y="2613"/>
                  <a:pt x="1441" y="263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09717" y="2760424"/>
            <a:ext cx="33168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</a:rPr>
              <a:t>Category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A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m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elements)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82986" y="2089150"/>
            <a:ext cx="3549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itchFamily="2" charset="-122"/>
              </a:rPr>
              <a:t>Category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B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N-m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elements)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3206750" y="3200400"/>
            <a:ext cx="4064000" cy="1646238"/>
          </a:xfrm>
          <a:custGeom>
            <a:avLst/>
            <a:gdLst>
              <a:gd name="T0" fmla="*/ 2147483647 w 2560"/>
              <a:gd name="T1" fmla="*/ 2147483647 h 1037"/>
              <a:gd name="T2" fmla="*/ 2147483647 w 2560"/>
              <a:gd name="T3" fmla="*/ 2147483647 h 1037"/>
              <a:gd name="T4" fmla="*/ 2147483647 w 2560"/>
              <a:gd name="T5" fmla="*/ 2147483647 h 1037"/>
              <a:gd name="T6" fmla="*/ 2147483647 w 2560"/>
              <a:gd name="T7" fmla="*/ 2147483647 h 1037"/>
              <a:gd name="T8" fmla="*/ 2147483647 w 2560"/>
              <a:gd name="T9" fmla="*/ 2147483647 h 1037"/>
              <a:gd name="T10" fmla="*/ 2147483647 w 2560"/>
              <a:gd name="T11" fmla="*/ 0 h 1037"/>
              <a:gd name="T12" fmla="*/ 2147483647 w 2560"/>
              <a:gd name="T13" fmla="*/ 2147483647 h 1037"/>
              <a:gd name="T14" fmla="*/ 2147483647 w 2560"/>
              <a:gd name="T15" fmla="*/ 2147483647 h 1037"/>
              <a:gd name="T16" fmla="*/ 2147483647 w 2560"/>
              <a:gd name="T17" fmla="*/ 2147483647 h 1037"/>
              <a:gd name="T18" fmla="*/ 2147483647 w 2560"/>
              <a:gd name="T19" fmla="*/ 2147483647 h 1037"/>
              <a:gd name="T20" fmla="*/ 2147483647 w 2560"/>
              <a:gd name="T21" fmla="*/ 2147483647 h 1037"/>
              <a:gd name="T22" fmla="*/ 2147483647 w 2560"/>
              <a:gd name="T23" fmla="*/ 2147483647 h 1037"/>
              <a:gd name="T24" fmla="*/ 2147483647 w 2560"/>
              <a:gd name="T25" fmla="*/ 2147483647 h 1037"/>
              <a:gd name="T26" fmla="*/ 2147483647 w 2560"/>
              <a:gd name="T27" fmla="*/ 2147483647 h 1037"/>
              <a:gd name="T28" fmla="*/ 2147483647 w 2560"/>
              <a:gd name="T29" fmla="*/ 2147483647 h 1037"/>
              <a:gd name="T30" fmla="*/ 2147483647 w 2560"/>
              <a:gd name="T31" fmla="*/ 2147483647 h 1037"/>
              <a:gd name="T32" fmla="*/ 2147483647 w 2560"/>
              <a:gd name="T33" fmla="*/ 2147483647 h 1037"/>
              <a:gd name="T34" fmla="*/ 2147483647 w 2560"/>
              <a:gd name="T35" fmla="*/ 2147483647 h 1037"/>
              <a:gd name="T36" fmla="*/ 2147483647 w 2560"/>
              <a:gd name="T37" fmla="*/ 2147483647 h 1037"/>
              <a:gd name="T38" fmla="*/ 0 w 2560"/>
              <a:gd name="T39" fmla="*/ 2147483647 h 1037"/>
              <a:gd name="T40" fmla="*/ 2147483647 w 2560"/>
              <a:gd name="T41" fmla="*/ 2147483647 h 1037"/>
              <a:gd name="T42" fmla="*/ 2147483647 w 2560"/>
              <a:gd name="T43" fmla="*/ 2147483647 h 1037"/>
              <a:gd name="T44" fmla="*/ 2147483647 w 2560"/>
              <a:gd name="T45" fmla="*/ 2147483647 h 1037"/>
              <a:gd name="T46" fmla="*/ 2147483647 w 2560"/>
              <a:gd name="T47" fmla="*/ 2147483647 h 1037"/>
              <a:gd name="T48" fmla="*/ 2147483647 w 2560"/>
              <a:gd name="T49" fmla="*/ 2147483647 h 1037"/>
              <a:gd name="T50" fmla="*/ 2147483647 w 2560"/>
              <a:gd name="T51" fmla="*/ 2147483647 h 1037"/>
              <a:gd name="T52" fmla="*/ 2147483647 w 2560"/>
              <a:gd name="T53" fmla="*/ 2147483647 h 1037"/>
              <a:gd name="T54" fmla="*/ 2147483647 w 2560"/>
              <a:gd name="T55" fmla="*/ 2147483647 h 1037"/>
              <a:gd name="T56" fmla="*/ 2147483647 w 2560"/>
              <a:gd name="T57" fmla="*/ 2147483647 h 1037"/>
              <a:gd name="T58" fmla="*/ 2147483647 w 2560"/>
              <a:gd name="T59" fmla="*/ 2147483647 h 1037"/>
              <a:gd name="T60" fmla="*/ 2147483647 w 2560"/>
              <a:gd name="T61" fmla="*/ 2147483647 h 1037"/>
              <a:gd name="T62" fmla="*/ 2147483647 w 2560"/>
              <a:gd name="T63" fmla="*/ 2147483647 h 1037"/>
              <a:gd name="T64" fmla="*/ 2147483647 w 2560"/>
              <a:gd name="T65" fmla="*/ 2147483647 h 1037"/>
              <a:gd name="T66" fmla="*/ 2147483647 w 2560"/>
              <a:gd name="T67" fmla="*/ 2147483647 h 1037"/>
              <a:gd name="T68" fmla="*/ 2147483647 w 2560"/>
              <a:gd name="T69" fmla="*/ 2147483647 h 1037"/>
              <a:gd name="T70" fmla="*/ 2147483647 w 2560"/>
              <a:gd name="T71" fmla="*/ 2147483647 h 1037"/>
              <a:gd name="T72" fmla="*/ 2147483647 w 2560"/>
              <a:gd name="T73" fmla="*/ 2147483647 h 1037"/>
              <a:gd name="T74" fmla="*/ 2147483647 w 2560"/>
              <a:gd name="T75" fmla="*/ 2147483647 h 1037"/>
              <a:gd name="T76" fmla="*/ 2147483647 w 2560"/>
              <a:gd name="T77" fmla="*/ 2147483647 h 1037"/>
              <a:gd name="T78" fmla="*/ 2147483647 w 2560"/>
              <a:gd name="T79" fmla="*/ 2147483647 h 1037"/>
              <a:gd name="T80" fmla="*/ 2147483647 w 2560"/>
              <a:gd name="T81" fmla="*/ 2147483647 h 1037"/>
              <a:gd name="T82" fmla="*/ 2147483647 w 2560"/>
              <a:gd name="T83" fmla="*/ 2147483647 h 1037"/>
              <a:gd name="T84" fmla="*/ 2147483647 w 2560"/>
              <a:gd name="T85" fmla="*/ 2147483647 h 1037"/>
              <a:gd name="T86" fmla="*/ 2147483647 w 2560"/>
              <a:gd name="T87" fmla="*/ 2147483647 h 1037"/>
              <a:gd name="T88" fmla="*/ 2147483647 w 2560"/>
              <a:gd name="T89" fmla="*/ 2147483647 h 1037"/>
              <a:gd name="T90" fmla="*/ 2147483647 w 2560"/>
              <a:gd name="T91" fmla="*/ 2147483647 h 1037"/>
              <a:gd name="T92" fmla="*/ 2147483647 w 2560"/>
              <a:gd name="T93" fmla="*/ 2147483647 h 1037"/>
              <a:gd name="T94" fmla="*/ 2147483647 w 2560"/>
              <a:gd name="T95" fmla="*/ 2147483647 h 1037"/>
              <a:gd name="T96" fmla="*/ 2147483647 w 2560"/>
              <a:gd name="T97" fmla="*/ 2147483647 h 1037"/>
              <a:gd name="T98" fmla="*/ 2147483647 w 2560"/>
              <a:gd name="T99" fmla="*/ 2147483647 h 1037"/>
              <a:gd name="T100" fmla="*/ 2147483647 w 2560"/>
              <a:gd name="T101" fmla="*/ 2147483647 h 103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560"/>
              <a:gd name="T154" fmla="*/ 0 h 1037"/>
              <a:gd name="T155" fmla="*/ 2560 w 2560"/>
              <a:gd name="T156" fmla="*/ 1037 h 103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560" h="1037">
                <a:moveTo>
                  <a:pt x="2160" y="134"/>
                </a:moveTo>
                <a:cubicBezTo>
                  <a:pt x="2157" y="147"/>
                  <a:pt x="2160" y="164"/>
                  <a:pt x="2150" y="173"/>
                </a:cubicBezTo>
                <a:cubicBezTo>
                  <a:pt x="2112" y="207"/>
                  <a:pt x="2053" y="215"/>
                  <a:pt x="2006" y="230"/>
                </a:cubicBezTo>
                <a:cubicBezTo>
                  <a:pt x="1953" y="222"/>
                  <a:pt x="1936" y="219"/>
                  <a:pt x="1901" y="182"/>
                </a:cubicBezTo>
                <a:cubicBezTo>
                  <a:pt x="1892" y="157"/>
                  <a:pt x="1866" y="55"/>
                  <a:pt x="1853" y="38"/>
                </a:cubicBezTo>
                <a:cubicBezTo>
                  <a:pt x="1826" y="4"/>
                  <a:pt x="1750" y="4"/>
                  <a:pt x="1718" y="0"/>
                </a:cubicBezTo>
                <a:cubicBezTo>
                  <a:pt x="1708" y="1"/>
                  <a:pt x="1637" y="6"/>
                  <a:pt x="1613" y="19"/>
                </a:cubicBezTo>
                <a:cubicBezTo>
                  <a:pt x="1563" y="47"/>
                  <a:pt x="1523" y="87"/>
                  <a:pt x="1469" y="106"/>
                </a:cubicBezTo>
                <a:cubicBezTo>
                  <a:pt x="1385" y="98"/>
                  <a:pt x="1319" y="87"/>
                  <a:pt x="1238" y="67"/>
                </a:cubicBezTo>
                <a:cubicBezTo>
                  <a:pt x="1203" y="58"/>
                  <a:pt x="1133" y="48"/>
                  <a:pt x="1133" y="48"/>
                </a:cubicBezTo>
                <a:cubicBezTo>
                  <a:pt x="1043" y="56"/>
                  <a:pt x="901" y="67"/>
                  <a:pt x="816" y="106"/>
                </a:cubicBezTo>
                <a:cubicBezTo>
                  <a:pt x="751" y="135"/>
                  <a:pt x="735" y="156"/>
                  <a:pt x="681" y="192"/>
                </a:cubicBezTo>
                <a:cubicBezTo>
                  <a:pt x="631" y="268"/>
                  <a:pt x="590" y="363"/>
                  <a:pt x="499" y="394"/>
                </a:cubicBezTo>
                <a:cubicBezTo>
                  <a:pt x="461" y="431"/>
                  <a:pt x="448" y="423"/>
                  <a:pt x="403" y="442"/>
                </a:cubicBezTo>
                <a:cubicBezTo>
                  <a:pt x="344" y="468"/>
                  <a:pt x="284" y="492"/>
                  <a:pt x="221" y="509"/>
                </a:cubicBezTo>
                <a:cubicBezTo>
                  <a:pt x="181" y="535"/>
                  <a:pt x="135" y="548"/>
                  <a:pt x="96" y="576"/>
                </a:cubicBezTo>
                <a:cubicBezTo>
                  <a:pt x="85" y="584"/>
                  <a:pt x="78" y="596"/>
                  <a:pt x="67" y="605"/>
                </a:cubicBezTo>
                <a:cubicBezTo>
                  <a:pt x="58" y="612"/>
                  <a:pt x="48" y="618"/>
                  <a:pt x="38" y="624"/>
                </a:cubicBezTo>
                <a:cubicBezTo>
                  <a:pt x="32" y="634"/>
                  <a:pt x="24" y="642"/>
                  <a:pt x="19" y="653"/>
                </a:cubicBezTo>
                <a:cubicBezTo>
                  <a:pt x="11" y="671"/>
                  <a:pt x="0" y="710"/>
                  <a:pt x="0" y="710"/>
                </a:cubicBezTo>
                <a:cubicBezTo>
                  <a:pt x="5" y="784"/>
                  <a:pt x="5" y="886"/>
                  <a:pt x="57" y="950"/>
                </a:cubicBezTo>
                <a:cubicBezTo>
                  <a:pt x="78" y="976"/>
                  <a:pt x="103" y="988"/>
                  <a:pt x="134" y="998"/>
                </a:cubicBezTo>
                <a:cubicBezTo>
                  <a:pt x="153" y="1004"/>
                  <a:pt x="173" y="1012"/>
                  <a:pt x="192" y="1018"/>
                </a:cubicBezTo>
                <a:cubicBezTo>
                  <a:pt x="202" y="1021"/>
                  <a:pt x="221" y="1027"/>
                  <a:pt x="221" y="1027"/>
                </a:cubicBezTo>
                <a:cubicBezTo>
                  <a:pt x="250" y="1024"/>
                  <a:pt x="280" y="1029"/>
                  <a:pt x="307" y="1018"/>
                </a:cubicBezTo>
                <a:cubicBezTo>
                  <a:pt x="328" y="1009"/>
                  <a:pt x="339" y="986"/>
                  <a:pt x="355" y="970"/>
                </a:cubicBezTo>
                <a:cubicBezTo>
                  <a:pt x="428" y="896"/>
                  <a:pt x="458" y="783"/>
                  <a:pt x="566" y="749"/>
                </a:cubicBezTo>
                <a:cubicBezTo>
                  <a:pt x="644" y="756"/>
                  <a:pt x="709" y="759"/>
                  <a:pt x="777" y="797"/>
                </a:cubicBezTo>
                <a:cubicBezTo>
                  <a:pt x="818" y="820"/>
                  <a:pt x="850" y="859"/>
                  <a:pt x="893" y="874"/>
                </a:cubicBezTo>
                <a:cubicBezTo>
                  <a:pt x="925" y="921"/>
                  <a:pt x="903" y="896"/>
                  <a:pt x="969" y="941"/>
                </a:cubicBezTo>
                <a:cubicBezTo>
                  <a:pt x="1017" y="974"/>
                  <a:pt x="981" y="983"/>
                  <a:pt x="1056" y="1008"/>
                </a:cubicBezTo>
                <a:cubicBezTo>
                  <a:pt x="1126" y="1031"/>
                  <a:pt x="1094" y="1022"/>
                  <a:pt x="1152" y="1037"/>
                </a:cubicBezTo>
                <a:cubicBezTo>
                  <a:pt x="1206" y="1034"/>
                  <a:pt x="1261" y="1035"/>
                  <a:pt x="1315" y="1027"/>
                </a:cubicBezTo>
                <a:cubicBezTo>
                  <a:pt x="1346" y="1022"/>
                  <a:pt x="1345" y="997"/>
                  <a:pt x="1363" y="979"/>
                </a:cubicBezTo>
                <a:cubicBezTo>
                  <a:pt x="1407" y="935"/>
                  <a:pt x="1379" y="989"/>
                  <a:pt x="1421" y="931"/>
                </a:cubicBezTo>
                <a:cubicBezTo>
                  <a:pt x="1454" y="885"/>
                  <a:pt x="1469" y="831"/>
                  <a:pt x="1488" y="778"/>
                </a:cubicBezTo>
                <a:cubicBezTo>
                  <a:pt x="1492" y="736"/>
                  <a:pt x="1480" y="686"/>
                  <a:pt x="1507" y="653"/>
                </a:cubicBezTo>
                <a:cubicBezTo>
                  <a:pt x="1527" y="629"/>
                  <a:pt x="1593" y="614"/>
                  <a:pt x="1593" y="614"/>
                </a:cubicBezTo>
                <a:cubicBezTo>
                  <a:pt x="1686" y="617"/>
                  <a:pt x="1779" y="616"/>
                  <a:pt x="1872" y="624"/>
                </a:cubicBezTo>
                <a:cubicBezTo>
                  <a:pt x="1875" y="624"/>
                  <a:pt x="1943" y="648"/>
                  <a:pt x="1958" y="653"/>
                </a:cubicBezTo>
                <a:cubicBezTo>
                  <a:pt x="2028" y="677"/>
                  <a:pt x="2116" y="707"/>
                  <a:pt x="2189" y="720"/>
                </a:cubicBezTo>
                <a:cubicBezTo>
                  <a:pt x="2230" y="717"/>
                  <a:pt x="2273" y="721"/>
                  <a:pt x="2313" y="710"/>
                </a:cubicBezTo>
                <a:cubicBezTo>
                  <a:pt x="2335" y="704"/>
                  <a:pt x="2352" y="685"/>
                  <a:pt x="2371" y="672"/>
                </a:cubicBezTo>
                <a:cubicBezTo>
                  <a:pt x="2381" y="666"/>
                  <a:pt x="2400" y="653"/>
                  <a:pt x="2400" y="653"/>
                </a:cubicBezTo>
                <a:cubicBezTo>
                  <a:pt x="2430" y="613"/>
                  <a:pt x="2456" y="587"/>
                  <a:pt x="2496" y="557"/>
                </a:cubicBezTo>
                <a:cubicBezTo>
                  <a:pt x="2515" y="528"/>
                  <a:pt x="2525" y="499"/>
                  <a:pt x="2544" y="470"/>
                </a:cubicBezTo>
                <a:cubicBezTo>
                  <a:pt x="2560" y="421"/>
                  <a:pt x="2547" y="389"/>
                  <a:pt x="2525" y="346"/>
                </a:cubicBezTo>
                <a:cubicBezTo>
                  <a:pt x="2499" y="295"/>
                  <a:pt x="2468" y="216"/>
                  <a:pt x="2419" y="182"/>
                </a:cubicBezTo>
                <a:cubicBezTo>
                  <a:pt x="2389" y="161"/>
                  <a:pt x="2355" y="160"/>
                  <a:pt x="2323" y="144"/>
                </a:cubicBezTo>
                <a:cubicBezTo>
                  <a:pt x="2248" y="106"/>
                  <a:pt x="2338" y="140"/>
                  <a:pt x="2265" y="115"/>
                </a:cubicBezTo>
                <a:cubicBezTo>
                  <a:pt x="2157" y="125"/>
                  <a:pt x="2160" y="90"/>
                  <a:pt x="2160" y="134"/>
                </a:cubicBezTo>
                <a:close/>
              </a:path>
            </a:pathLst>
          </a:custGeom>
          <a:solidFill>
            <a:srgbClr val="C0C0C0">
              <a:alpha val="67058"/>
            </a:srgbClr>
          </a:solidFill>
          <a:ln w="38100">
            <a:solidFill>
              <a:srgbClr val="000000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CA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803400" y="5122863"/>
            <a:ext cx="2908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sample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n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charset="0"/>
              </a:rPr>
              <a:t>elements)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2962275" y="4770438"/>
            <a:ext cx="350837" cy="3810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271962" y="3827463"/>
            <a:ext cx="34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765800" y="3675063"/>
            <a:ext cx="1049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i="1">
                <a:solidFill>
                  <a:srgbClr val="000000"/>
                </a:solidFill>
                <a:latin typeface="Times New Roman" panose="02020603050405020304" charset="0"/>
              </a:rPr>
              <a:t>n - x</a:t>
            </a:r>
            <a:endParaRPr lang="en-US" altLang="zh-CN" sz="240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(3) Hypergeometric Random Variable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17525" y="884555"/>
            <a:ext cx="827405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altLang="zh-CN" sz="2800" b="1" kern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Thus</a:t>
            </a:r>
            <a:r>
              <a:rPr lang="en-US" altLang="zh-CN" sz="2800" kern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the probability function of </a:t>
            </a:r>
            <a:r>
              <a:rPr lang="en-US" altLang="zh-CN" sz="2800" i="1" kern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</a:t>
            </a:r>
            <a:r>
              <a:rPr lang="en-US" altLang="zh-CN" sz="2800" kern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is:</a:t>
            </a:r>
            <a:endParaRPr lang="en-US" altLang="zh-CN" sz="2800" kern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621475" y="4707573"/>
            <a:ext cx="827405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</a:rPr>
              <a:t>A random variable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charset="0"/>
              </a:rPr>
              <a:t>X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</a:rPr>
              <a:t> that has this distribution is said to have the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charset="0"/>
              </a:rPr>
              <a:t>Hypergeometric distribution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charset="0"/>
              </a:rPr>
              <a:t>.</a:t>
            </a:r>
            <a:endParaRPr lang="en-US" altLang="zh-CN" sz="240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142038" y="3441510"/>
            <a:ext cx="2406650" cy="12207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The total number of ways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n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elements can be chosen from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N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elements</a:t>
            </a:r>
            <a:endParaRPr lang="en-US" altLang="zh-CN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2"/>
              <p:cNvSpPr txBox="1"/>
              <p:nvPr/>
            </p:nvSpPr>
            <p:spPr bwMode="auto">
              <a:xfrm>
                <a:off x="1608195" y="2943282"/>
                <a:ext cx="5076825" cy="20526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plcHide m:val="o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plcHide m:val="o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plcHide m:val="on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8195" y="2943282"/>
                <a:ext cx="5076825" cy="2052638"/>
              </a:xfrm>
              <a:prstGeom prst="rect">
                <a:avLst/>
              </a:prstGeom>
              <a:blipFill rotWithShape="1">
                <a:blip r:embed="rId1"/>
                <a:stretch>
                  <a:fillRect l="-7" t="-3" r="7" b="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ine 6"/>
          <p:cNvSpPr>
            <a:spLocks noChangeShapeType="1"/>
          </p:cNvSpPr>
          <p:nvPr/>
        </p:nvSpPr>
        <p:spPr bwMode="auto">
          <a:xfrm flipH="1" flipV="1">
            <a:off x="5500688" y="3928872"/>
            <a:ext cx="623887" cy="1063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143625" y="1598422"/>
            <a:ext cx="2114550" cy="96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The number of ways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n -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elements can be chosen Group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B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.</a:t>
            </a:r>
            <a:endParaRPr lang="en-US" altLang="zh-CN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 flipH="1">
            <a:off x="5835650" y="2643627"/>
            <a:ext cx="304800" cy="3349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1831975" y="1536510"/>
            <a:ext cx="2114550" cy="976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The number of ways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elements can be chosen Group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charset="0"/>
              </a:rPr>
              <a:t>A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</a:rPr>
              <a:t>.</a:t>
            </a:r>
            <a:endParaRPr lang="en-US" altLang="zh-CN" dirty="0">
              <a:solidFill>
                <a:srgbClr val="000000"/>
              </a:solidFill>
              <a:latin typeface="Times New Roman" panose="02020603050405020304" charset="0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3627438" y="2512822"/>
            <a:ext cx="671512" cy="3651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11"/>
              <p:cNvSpPr>
                <a:spLocks noChangeArrowheads="1"/>
              </p:cNvSpPr>
              <p:nvPr/>
            </p:nvSpPr>
            <p:spPr bwMode="auto">
              <a:xfrm>
                <a:off x="621475" y="5696585"/>
                <a:ext cx="8274050" cy="1020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The possible values of 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X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 are integer values that range from max(0,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n –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)) to min(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n, m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charset="0"/>
                  </a:rPr>
                  <a:t>)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24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475" y="5696585"/>
                <a:ext cx="8274050" cy="1020763"/>
              </a:xfrm>
              <a:prstGeom prst="rect">
                <a:avLst/>
              </a:prstGeom>
              <a:blipFill rotWithShape="1">
                <a:blip r:embed="rId2"/>
                <a:stretch>
                  <a:fillRect l="-5" r="5" b="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Franklin Gothic Medium" panose="020B0603020102020204"/>
                <a:cs typeface="Franklin Gothic Medium" panose="020B0603020102020204"/>
              </a:rPr>
              <a:t>Example 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94883" y="1113250"/>
            <a:ext cx="8391917" cy="2303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 dirty="0"/>
              <a:t>Example  </a:t>
            </a:r>
            <a:r>
              <a:rPr lang="en-US" altLang="zh-CN" sz="2400" dirty="0"/>
              <a:t>(Elk capture-recapture)</a:t>
            </a:r>
            <a:r>
              <a:rPr lang="en-US" altLang="zh-CN" sz="2400" b="1" dirty="0"/>
              <a:t>. </a:t>
            </a:r>
            <a:r>
              <a:rPr lang="en-US" altLang="zh-CN" sz="2400" dirty="0"/>
              <a:t>A forest has </a:t>
            </a:r>
            <a:r>
              <a:rPr lang="en-US" altLang="zh-CN" sz="2400" i="1" dirty="0"/>
              <a:t>N </a:t>
            </a:r>
            <a:r>
              <a:rPr lang="en-US" altLang="zh-CN" sz="2400" dirty="0"/>
              <a:t>elk. Today, </a:t>
            </a:r>
            <a:r>
              <a:rPr lang="en-US" altLang="zh-CN" sz="2400" i="1" dirty="0"/>
              <a:t>m </a:t>
            </a:r>
            <a:r>
              <a:rPr lang="en-US" altLang="zh-CN" sz="2400" dirty="0"/>
              <a:t>of the elk are captured, tagged, and released into the wild. At a later date, </a:t>
            </a:r>
            <a:r>
              <a:rPr lang="en-US" altLang="zh-CN" sz="2400" i="1" dirty="0"/>
              <a:t>n </a:t>
            </a:r>
            <a:r>
              <a:rPr lang="en-US" altLang="zh-CN" sz="2400" dirty="0"/>
              <a:t>elk are recaptured at random. Assume that the recaptured elk are equally likely to be any set of </a:t>
            </a:r>
            <a:r>
              <a:rPr lang="en-US" altLang="zh-CN" sz="2400" i="1" dirty="0"/>
              <a:t>n </a:t>
            </a:r>
            <a:r>
              <a:rPr lang="en-US" altLang="zh-CN" sz="2400" dirty="0"/>
              <a:t>of the elk, e.g., an elk that has been captured does not learn how to avoid being captured again. </a:t>
            </a:r>
            <a:br>
              <a:rPr lang="en-US" altLang="zh-CN" sz="2400" dirty="0"/>
            </a:br>
            <a:endParaRPr lang="en-US" altLang="zh-CN" sz="2400" dirty="0"/>
          </a:p>
          <a:p>
            <a:pPr marL="0" indent="0">
              <a:buNone/>
            </a:pPr>
            <a:br>
              <a:rPr lang="en-US" altLang="zh-CN" sz="2400" dirty="0"/>
            </a:br>
            <a:endParaRPr lang="en-US" altLang="zh-CN" sz="24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altLang="zh-CN" sz="3200" b="1" dirty="0">
                <a:ea typeface="宋体" pitchFamily="2" charset="-122"/>
              </a:rPr>
              <a:t>Sampling </a:t>
            </a:r>
            <a:r>
              <a:rPr lang="en-US" altLang="zh-CN" sz="3200" b="1" u="sng" dirty="0">
                <a:ea typeface="宋体" pitchFamily="2" charset="-122"/>
              </a:rPr>
              <a:t>with</a:t>
            </a:r>
            <a:r>
              <a:rPr lang="en-US" altLang="zh-CN" sz="3200" b="1" dirty="0">
                <a:ea typeface="宋体" pitchFamily="2" charset="-122"/>
              </a:rPr>
              <a:t> and </a:t>
            </a:r>
            <a:r>
              <a:rPr lang="en-US" altLang="zh-CN" sz="3200" b="1" u="sng" dirty="0">
                <a:ea typeface="宋体" pitchFamily="2" charset="-122"/>
              </a:rPr>
              <a:t>without</a:t>
            </a:r>
            <a:r>
              <a:rPr lang="en-US" altLang="zh-CN" sz="3200" b="1" dirty="0">
                <a:ea typeface="宋体" pitchFamily="2" charset="-122"/>
              </a:rPr>
              <a:t> replacement</a:t>
            </a:r>
            <a:endParaRPr lang="en-US" altLang="zh-CN" sz="3200" b="1" dirty="0">
              <a:ea typeface="宋体" pitchFamily="2" charset="-122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022350"/>
            <a:ext cx="8366125" cy="2963054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Suppose we have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objects (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a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objects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from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category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A and b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objects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from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category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B, N = a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+ b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).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>
              <a:buFontTx/>
              <a:buNone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Now suppose that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elements are selected. Let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denote the elements from category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A.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(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n – 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will be the number of elements from category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B.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)</a:t>
            </a:r>
            <a:endParaRPr lang="en-US" altLang="zh-CN" sz="2800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  <a:p>
            <a:pPr marL="0" indent="0">
              <a:buFontTx/>
              <a:buNone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Find the probability distribution of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  <a:cs typeface="Times New Roman" panose="02020603050405020304" charset="0"/>
              </a:rPr>
              <a:t>X.</a:t>
            </a:r>
            <a:endParaRPr lang="en-US" altLang="zh-CN" sz="2800" i="1" dirty="0">
              <a:latin typeface="Times New Roman" panose="02020603050405020304" charset="0"/>
              <a:ea typeface="宋体" pitchFamily="2" charset="-122"/>
              <a:cs typeface="Times New Roman" panose="02020603050405020304" charset="0"/>
            </a:endParaRP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42913" y="3990946"/>
            <a:ext cx="8366125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AutoNum type="arabicPeriod"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If the sampling was done with replacement.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  <a:p>
            <a:pPr eaLnBrk="1" hangingPunct="1">
              <a:spcBef>
                <a:spcPct val="20000"/>
              </a:spcBef>
              <a:buFontTx/>
              <a:buAutoNum type="arabicPeriod"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If the sampling was done without replacement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pPr algn="l"/>
            <a:r>
              <a:rPr lang="en-US" altLang="zh-CN" sz="3200" b="1">
                <a:ea typeface="宋体" pitchFamily="2" charset="-122"/>
              </a:rPr>
              <a:t>Solution:</a:t>
            </a:r>
            <a:endParaRPr lang="en-US" altLang="zh-CN" sz="3200" b="1">
              <a:ea typeface="宋体" pitchFamily="2" charset="-122"/>
            </a:endParaRPr>
          </a:p>
        </p:txBody>
      </p:sp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320675" y="1095375"/>
            <a:ext cx="8366125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AutoNum type="arabicPeriod"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If the sampling was done with replacement.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Then the distribution of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is the </a:t>
            </a:r>
            <a:r>
              <a:rPr lang="en-US" altLang="zh-CN" sz="2800" b="1" dirty="0">
                <a:latin typeface="Times New Roman" panose="02020603050405020304" charset="0"/>
                <a:ea typeface="宋体" pitchFamily="2" charset="-122"/>
              </a:rPr>
              <a:t>Binomial distribution.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1098550" y="3582988"/>
          <a:ext cx="7072313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1" imgW="3148965" imgH="481965" progId="Equation.DSMT4">
                  <p:embed/>
                </p:oleObj>
              </mc:Choice>
              <mc:Fallback>
                <p:oleObj name="Equation" r:id="rId1" imgW="3148965" imgH="4819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3582988"/>
                        <a:ext cx="7072313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584200" y="2244725"/>
          <a:ext cx="46482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2069465" imgH="393065" progId="Equation.DSMT4">
                  <p:embed/>
                </p:oleObj>
              </mc:Choice>
              <mc:Fallback>
                <p:oleObj name="Equation" r:id="rId3" imgW="2069465" imgH="39306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2244725"/>
                        <a:ext cx="46482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320675" y="1095375"/>
            <a:ext cx="8650797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AutoNum type="arabicPeriod" startAt="2"/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If the sampling was done without replacement.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	Then the distribution of </a:t>
            </a:r>
            <a:r>
              <a:rPr lang="en-US" altLang="zh-CN" sz="2800" i="1" dirty="0">
                <a:latin typeface="Times New Roman" panose="02020603050405020304" charset="0"/>
                <a:ea typeface="宋体" pitchFamily="2" charset="-122"/>
              </a:rPr>
              <a:t>X </a:t>
            </a:r>
            <a:r>
              <a:rPr lang="en-US" altLang="zh-CN" sz="2800" dirty="0">
                <a:latin typeface="Times New Roman" panose="02020603050405020304" charset="0"/>
                <a:ea typeface="宋体" pitchFamily="2" charset="-122"/>
              </a:rPr>
              <a:t>is the </a:t>
            </a:r>
            <a:r>
              <a:rPr lang="en-US" altLang="zh-CN" sz="2800" b="1" dirty="0">
                <a:latin typeface="Times New Roman" panose="02020603050405020304" charset="0"/>
                <a:ea typeface="宋体" pitchFamily="2" charset="-122"/>
              </a:rPr>
              <a:t>hyper-geometric distribution.</a:t>
            </a:r>
            <a:endParaRPr lang="en-US" altLang="zh-CN" sz="2800" dirty="0">
              <a:latin typeface="Times New Roman" panose="02020603050405020304" charset="0"/>
              <a:ea typeface="宋体" pitchFamily="2" charset="-122"/>
            </a:endParaRP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1042988" y="2901950"/>
          <a:ext cx="6273800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2793365" imgH="913765" progId="Equation.DSMT4">
                  <p:embed/>
                </p:oleObj>
              </mc:Choice>
              <mc:Fallback>
                <p:oleObj name="Equation" r:id="rId1" imgW="2793365" imgH="9137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01950"/>
                        <a:ext cx="6273800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4475" y="182563"/>
            <a:ext cx="8229600" cy="762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b="1" dirty="0">
                <a:solidFill>
                  <a:srgbClr val="FF0000"/>
                </a:solidFill>
                <a:ea typeface="宋体" pitchFamily="2" charset="-122"/>
              </a:rPr>
              <a:t>Relation between Hypergeometric and Binomial</a:t>
            </a:r>
            <a:endParaRPr lang="en-US" altLang="zh-CN" sz="3200" b="1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680657" y="950468"/>
          <a:ext cx="3975100" cy="168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1" imgW="2183765" imgH="926465" progId="Equation.DSMT4">
                  <p:embed/>
                </p:oleObj>
              </mc:Choice>
              <mc:Fallback>
                <p:oleObj name="Equation" r:id="rId1" imgW="2183765" imgH="92646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657" y="950468"/>
                        <a:ext cx="3975100" cy="168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607632" y="2658618"/>
          <a:ext cx="709136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3733165" imgH="469265" progId="Equation.DSMT4">
                  <p:embed/>
                </p:oleObj>
              </mc:Choice>
              <mc:Fallback>
                <p:oleObj name="Equation" r:id="rId3" imgW="3733165" imgH="46926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32" y="2658618"/>
                        <a:ext cx="709136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509207" y="3807968"/>
          <a:ext cx="84153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5" imgW="4368165" imgH="469265" progId="Equation.DSMT4">
                  <p:embed/>
                </p:oleObj>
              </mc:Choice>
              <mc:Fallback>
                <p:oleObj name="Equation" r:id="rId5" imgW="4368165" imgH="46926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07" y="3807968"/>
                        <a:ext cx="84153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517144" y="4868418"/>
          <a:ext cx="8048625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7" imgW="4177665" imgH="837565" progId="Equation.DSMT4">
                  <p:embed/>
                </p:oleObj>
              </mc:Choice>
              <mc:Fallback>
                <p:oleObj name="Equation" r:id="rId7" imgW="4177665" imgH="83756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144" y="4868418"/>
                        <a:ext cx="8048625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 panose="020B0603020102020204"/>
            <a:cs typeface="Franklin Gothic Medium" panose="020B0603020102020204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19370</Words>
  <Application>WPS Office WWO_dingtalk_20221031101348-1857be321c</Application>
  <PresentationFormat>全屏显示(4:3)</PresentationFormat>
  <Paragraphs>1481</Paragraphs>
  <Slides>102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102</vt:i4>
      </vt:variant>
    </vt:vector>
  </HeadingPairs>
  <TitlesOfParts>
    <vt:vector size="148" baseType="lpstr">
      <vt:lpstr>Arial</vt:lpstr>
      <vt:lpstr>宋体</vt:lpstr>
      <vt:lpstr>Wingdings</vt:lpstr>
      <vt:lpstr>Franklin Gothic Medium</vt:lpstr>
      <vt:lpstr>Arial</vt:lpstr>
      <vt:lpstr>Franklin Gothic Book</vt:lpstr>
      <vt:lpstr>Franklin Gothic Book</vt:lpstr>
      <vt:lpstr>华文楷体</vt:lpstr>
      <vt:lpstr>Cambria Math</vt:lpstr>
      <vt:lpstr>Kingsoft Math</vt:lpstr>
      <vt:lpstr>Garamond</vt:lpstr>
      <vt:lpstr>Courier New</vt:lpstr>
      <vt:lpstr>Times New Roman</vt:lpstr>
      <vt:lpstr>汉仪书宋二KW</vt:lpstr>
      <vt:lpstr>Symbol</vt:lpstr>
      <vt:lpstr>Kingsoft Sign</vt:lpstr>
      <vt:lpstr>Kingsoft Confetti</vt:lpstr>
      <vt:lpstr>ArialMT</vt:lpstr>
      <vt:lpstr>Arial-ItalicMT</vt:lpstr>
      <vt:lpstr>Verdana</vt:lpstr>
      <vt:lpstr>Times New Roman</vt:lpstr>
      <vt:lpstr>Calibri</vt:lpstr>
      <vt:lpstr>汉仪楷体KW</vt:lpstr>
      <vt:lpstr>Office Theme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3. Random variables </vt:lpstr>
      <vt:lpstr>Contents</vt:lpstr>
      <vt:lpstr>1 Random variable</vt:lpstr>
      <vt:lpstr>Random variable</vt:lpstr>
      <vt:lpstr>Random variable</vt:lpstr>
      <vt:lpstr>Random variable</vt:lpstr>
      <vt:lpstr>2  Discrete Random variable</vt:lpstr>
      <vt:lpstr>2  Discrete Random variable</vt:lpstr>
      <vt:lpstr>Probability mass function</vt:lpstr>
      <vt:lpstr>Probability mass function</vt:lpstr>
      <vt:lpstr>Probability mass function</vt:lpstr>
      <vt:lpstr>Example 1 </vt:lpstr>
      <vt:lpstr>Example 2 Balls</vt:lpstr>
      <vt:lpstr>Example 2 Balls</vt:lpstr>
      <vt:lpstr>Cumulative distribution function</vt:lpstr>
      <vt:lpstr>Example 3</vt:lpstr>
      <vt:lpstr>Example 3</vt:lpstr>
      <vt:lpstr>Example 3</vt:lpstr>
      <vt:lpstr>Example 3</vt:lpstr>
      <vt:lpstr>Example 3</vt:lpstr>
      <vt:lpstr>Relations between PMF and CDF</vt:lpstr>
      <vt:lpstr>Relations between PMF and CDF</vt:lpstr>
      <vt:lpstr>Exercise</vt:lpstr>
      <vt:lpstr>3 Expected value</vt:lpstr>
      <vt:lpstr>3 Expected value</vt:lpstr>
      <vt:lpstr>3 Expected value</vt:lpstr>
      <vt:lpstr>3 Expected value</vt:lpstr>
      <vt:lpstr>3 Expected value</vt:lpstr>
      <vt:lpstr>3 Expected value</vt:lpstr>
      <vt:lpstr>3 Expected value</vt:lpstr>
      <vt:lpstr>3 Expected value</vt:lpstr>
      <vt:lpstr>Exercise Russian roulette</vt:lpstr>
      <vt:lpstr>Example 4  Chuck-a-luck</vt:lpstr>
      <vt:lpstr>Example 4  Chuck-a-luck</vt:lpstr>
      <vt:lpstr>4 Expectation of Functions of random variables</vt:lpstr>
      <vt:lpstr>4 Expectation of Functions of random variables</vt:lpstr>
      <vt:lpstr>Review of Expectation</vt:lpstr>
      <vt:lpstr>Review of Expectation</vt:lpstr>
      <vt:lpstr>Example 5 </vt:lpstr>
      <vt:lpstr>Two dice</vt:lpstr>
      <vt:lpstr>Two dice again</vt:lpstr>
      <vt:lpstr>Sum of random variables</vt:lpstr>
      <vt:lpstr>Linearity of expectation</vt:lpstr>
      <vt:lpstr>Two dice again</vt:lpstr>
      <vt:lpstr>Example 6 Balls</vt:lpstr>
      <vt:lpstr>Example 6 Balls</vt:lpstr>
      <vt:lpstr>Example 7  Three dice (Indicator application)</vt:lpstr>
      <vt:lpstr>Exercise</vt:lpstr>
      <vt:lpstr>5 Variance and standard deviation</vt:lpstr>
      <vt:lpstr>5 Variance and standard deviation</vt:lpstr>
      <vt:lpstr>Calculating variance</vt:lpstr>
      <vt:lpstr>Another formula for variance</vt:lpstr>
      <vt:lpstr> 6 Bernoulli and Binomial Random Variables </vt:lpstr>
      <vt:lpstr>Another properties for variance</vt:lpstr>
      <vt:lpstr>The indicator (Bernoulli) random variable</vt:lpstr>
      <vt:lpstr>The binomial random variable</vt:lpstr>
      <vt:lpstr>Example 8  A less obvious example</vt:lpstr>
      <vt:lpstr>Example 9 A non-example</vt:lpstr>
      <vt:lpstr>Properties of binomial random variables</vt:lpstr>
      <vt:lpstr>Probability mass function</vt:lpstr>
      <vt:lpstr>Example 10 Investments</vt:lpstr>
      <vt:lpstr>Investments</vt:lpstr>
      <vt:lpstr>Investments</vt:lpstr>
      <vt:lpstr>Variance of binomial random variable</vt:lpstr>
      <vt:lpstr>Variance of binomial random variable</vt:lpstr>
      <vt:lpstr>Investments</vt:lpstr>
      <vt:lpstr>Example 11 Apples</vt:lpstr>
      <vt:lpstr>Apples</vt:lpstr>
      <vt:lpstr>PowerPoint 演示文稿</vt:lpstr>
      <vt:lpstr>7 The Poisson random variable</vt:lpstr>
      <vt:lpstr>Example  Birthday problem</vt:lpstr>
      <vt:lpstr>Application of Poisson distribution</vt:lpstr>
      <vt:lpstr>Example 12 Raindrops</vt:lpstr>
      <vt:lpstr>Raindrops</vt:lpstr>
      <vt:lpstr>Expectation and variance of Poisson</vt:lpstr>
      <vt:lpstr>Problem for you to solve</vt:lpstr>
      <vt:lpstr>Problem for you to solve</vt:lpstr>
      <vt:lpstr>Relation between Bin and Poisson </vt:lpstr>
      <vt:lpstr>Example 13   Website hitting</vt:lpstr>
      <vt:lpstr>8 Other Discrete Probability Distributions</vt:lpstr>
      <vt:lpstr>(1) Geometric Random Variable</vt:lpstr>
      <vt:lpstr>(1) Geometric Random Variable</vt:lpstr>
      <vt:lpstr>(1) Geometric Random Variable</vt:lpstr>
      <vt:lpstr>(1) Geometric Random Variable</vt:lpstr>
      <vt:lpstr>(1) Geometric Random Variable</vt:lpstr>
      <vt:lpstr>Example 14</vt:lpstr>
      <vt:lpstr>(2) Negative Binomial Random Variable</vt:lpstr>
      <vt:lpstr>(2) Negative Binomial Random Variable</vt:lpstr>
      <vt:lpstr>Example 15</vt:lpstr>
      <vt:lpstr>E(X) and Var(X)</vt:lpstr>
      <vt:lpstr>(3) Hypergeometric Random Variable</vt:lpstr>
      <vt:lpstr>(3) Hypergeometric Random Variable</vt:lpstr>
      <vt:lpstr>(3) Hypergeometric Random Variable</vt:lpstr>
      <vt:lpstr>(3) Hypergeometric Random Variable</vt:lpstr>
      <vt:lpstr>Example 16</vt:lpstr>
      <vt:lpstr>Sampling with and without replacement</vt:lpstr>
      <vt:lpstr>Solution:</vt:lpstr>
      <vt:lpstr>PowerPoint 演示文稿</vt:lpstr>
      <vt:lpstr>Relation between Hypergeometric and Binomial</vt:lpstr>
      <vt:lpstr>for large values of N, a and b</vt:lpstr>
      <vt:lpstr>9 Expected value of sum of random variables</vt:lpstr>
      <vt:lpstr>10 Properties of CDF</vt:lpstr>
    </vt:vector>
  </TitlesOfParts>
  <Company>Chinese University of Hong Kong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Random variables </dc:title>
  <dc:creator>Andrej Bogdanov</dc:creator>
  <cp:lastModifiedBy>Lenovo</cp:lastModifiedBy>
  <dcterms:created xsi:type="dcterms:W3CDTF">2023-12-31T00:33:56Z</dcterms:created>
  <dcterms:modified xsi:type="dcterms:W3CDTF">2023-12-31T00:33:56Z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